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97"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6" r:id="rId41"/>
    <p:sldId id="294" r:id="rId42"/>
  </p:sldIdLst>
  <p:sldSz cx="12192000" cy="6858000"/>
  <p:notesSz cx="6858000" cy="9144000"/>
  <p:embeddedFontLst>
    <p:embeddedFont>
      <p:font typeface="Times" panose="02020603050405020304" pitchFamily="18" charset="0"/>
      <p:regular r:id="rId44"/>
      <p:bold r:id="rId45"/>
      <p:italic r:id="rId46"/>
      <p:boldItalic r:id="rId47"/>
    </p:embeddedFont>
    <p:embeddedFont>
      <p:font typeface="Source Sans Pro" panose="020B0604020202020204" charset="0"/>
      <p:regular r:id="rId48"/>
      <p:bold r:id="rId49"/>
      <p:italic r:id="rId50"/>
      <p:boldItalic r:id="rId51"/>
    </p:embeddedFont>
    <p:embeddedFont>
      <p:font typeface="Calibri" panose="020F0502020204030204" pitchFamily="34" charset="0"/>
      <p:regular r:id="rId52"/>
      <p:bold r:id="rId53"/>
      <p:italic r:id="rId54"/>
      <p:boldItalic r:id="rId55"/>
    </p:embeddedFont>
    <p:embeddedFont>
      <p:font typeface="Georgia" panose="02040502050405020303" pitchFamily="18"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4B3BE3E-190A-41ED-A2CD-68AEFF5F14B3}">
  <a:tblStyle styleId="{F4B3BE3E-190A-41ED-A2CD-68AEFF5F14B3}" styleName="Table_0">
    <a:wholeTbl>
      <a:tcTxStyle b="off" i="off">
        <a:font>
          <a:latin typeface="Franklin Gothic Book"/>
          <a:ea typeface="Franklin Gothic Book"/>
          <a:cs typeface="Franklin Gothic Book"/>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CEAEF"/>
          </a:solidFill>
        </a:fill>
      </a:tcStyle>
    </a:wholeTbl>
    <a:band1H>
      <a:tcTxStyle b="off" i="off"/>
      <a:tcStyle>
        <a:tcBdr/>
        <a:fill>
          <a:solidFill>
            <a:srgbClr val="D8D3DF"/>
          </a:solidFill>
        </a:fill>
      </a:tcStyle>
    </a:band1H>
    <a:band2H>
      <a:tcTxStyle b="off" i="off"/>
      <a:tcStyle>
        <a:tcBdr/>
      </a:tcStyle>
    </a:band2H>
    <a:band1V>
      <a:tcTxStyle b="off" i="off"/>
      <a:tcStyle>
        <a:tcBdr/>
        <a:fill>
          <a:solidFill>
            <a:srgbClr val="D8D3DF"/>
          </a:solidFill>
        </a:fill>
      </a:tcStyle>
    </a:band1V>
    <a:band2V>
      <a:tcTxStyle b="off" i="off"/>
      <a:tcStyle>
        <a:tcBdr/>
      </a:tcStyle>
    </a:band2V>
    <a:lastCol>
      <a:tcTxStyle b="on" i="off">
        <a:font>
          <a:latin typeface="Franklin Gothic Book"/>
          <a:ea typeface="Franklin Gothic Book"/>
          <a:cs typeface="Franklin Gothic Book"/>
        </a:font>
        <a:schemeClr val="lt1"/>
      </a:tcTxStyle>
      <a:tcStyle>
        <a:tcBdr/>
        <a:fill>
          <a:solidFill>
            <a:schemeClr val="accent1"/>
          </a:solidFill>
        </a:fill>
      </a:tcStyle>
    </a:lastCol>
    <a:firstCol>
      <a:tcTxStyle b="on" i="off">
        <a:font>
          <a:latin typeface="Franklin Gothic Book"/>
          <a:ea typeface="Franklin Gothic Book"/>
          <a:cs typeface="Franklin Gothic Book"/>
        </a:font>
        <a:schemeClr val="lt1"/>
      </a:tcTxStyle>
      <a:tcStyle>
        <a:tcBdr/>
        <a:fill>
          <a:solidFill>
            <a:schemeClr val="accent1"/>
          </a:solidFill>
        </a:fill>
      </a:tcStyle>
    </a:firstCol>
    <a:lastRow>
      <a:tcTxStyle b="on" i="off">
        <a:font>
          <a:latin typeface="Franklin Gothic Book"/>
          <a:ea typeface="Franklin Gothic Book"/>
          <a:cs typeface="Franklin Gothic Book"/>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Franklin Gothic Book"/>
          <a:ea typeface="Franklin Gothic Book"/>
          <a:cs typeface="Franklin Gothic Book"/>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455" autoAdjust="0"/>
  </p:normalViewPr>
  <p:slideViewPr>
    <p:cSldViewPr snapToGrid="0">
      <p:cViewPr varScale="1">
        <p:scale>
          <a:sx n="55" d="100"/>
          <a:sy n="55" d="100"/>
        </p:scale>
        <p:origin x="13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1.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ctacenter.org/decrp"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ectacenter.org/decrp"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challengingbehavior.cbcs.usf.edu/docs/ToolsBuildingRelationships_starters-for-giving-positive-feedback.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RQLvVdbaJWw"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eclkc.ohs.acf.hhs.gov/sites/default/files/pdf/no-search/iss/managing-the-classroom/schedulesandroutines-la-opt-group.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eclkc.ohs.acf.hhs.gov/sites/default/files/pdf/no-search/iss/behavior-guidance/state-activities-videos-la-teaching-behavioral.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youtube.com/watch?v=0YUXZQ9FlB8"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ectacenter.org/~pdfs/decrp/INS-2_Embedded_Instruction_2018.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ectacenter.org/decrp"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youtube.com/watch?v=gv25iBZSw7o"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evelopingchild.harvard.edu/science/key-concepts/executive-functio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evelopingchild.harvard.edu/science/key-concepts/executive-functio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fpg.unc.edu/sites/fpg.unc.edu/files/resources/reports-and-policy-briefs/PromotingSelf-RegulationIntheFirstFiveYears.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rekteachandplay.com/SR-rubric"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
        <p:nvSpPr>
          <p:cNvPr id="75" name="Google Shape;7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6" name="Google Shape;7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latin typeface="Arial"/>
                <a:ea typeface="Arial"/>
                <a:cs typeface="Arial"/>
                <a:sym typeface="Arial"/>
              </a:rPr>
              <a:t>Note to presenter</a:t>
            </a:r>
            <a:r>
              <a:rPr lang="en-US" dirty="0">
                <a:latin typeface="Arial"/>
                <a:ea typeface="Arial"/>
                <a:cs typeface="Arial"/>
                <a:sym typeface="Arial"/>
              </a:rPr>
              <a:t>: This module can be changed to reflect the needs of your audience; save the presentation to a location on your computer and make necessary changes.</a:t>
            </a:r>
            <a:endParaRPr dirty="0"/>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This module contains activities to promote participant involvement aimed at improving retention of information presented. To learn more about participant-centered training strategies please refer to: Pike, R. (2002). </a:t>
            </a:r>
            <a:r>
              <a:rPr lang="en-US" i="1" dirty="0">
                <a:latin typeface="Arial"/>
                <a:ea typeface="Arial"/>
                <a:cs typeface="Arial"/>
                <a:sym typeface="Arial"/>
              </a:rPr>
              <a:t>Creative teaching techniques handbook: Tips, tactics, and </a:t>
            </a:r>
            <a:r>
              <a:rPr lang="en-US" i="1" dirty="0" smtClean="0">
                <a:latin typeface="Arial"/>
                <a:ea typeface="Arial"/>
                <a:cs typeface="Arial"/>
                <a:sym typeface="Arial"/>
              </a:rPr>
              <a:t>how-</a:t>
            </a:r>
            <a:r>
              <a:rPr lang="en-US" i="1" dirty="0" err="1" smtClean="0">
                <a:latin typeface="Arial"/>
                <a:ea typeface="Arial"/>
                <a:cs typeface="Arial"/>
                <a:sym typeface="Arial"/>
              </a:rPr>
              <a:t>tos</a:t>
            </a:r>
            <a:r>
              <a:rPr lang="en-US" i="1" dirty="0" smtClean="0">
                <a:latin typeface="Arial"/>
                <a:ea typeface="Arial"/>
                <a:cs typeface="Arial"/>
                <a:sym typeface="Arial"/>
              </a:rPr>
              <a:t> </a:t>
            </a:r>
            <a:r>
              <a:rPr lang="en-US" i="1" dirty="0">
                <a:latin typeface="Arial"/>
                <a:ea typeface="Arial"/>
                <a:cs typeface="Arial"/>
                <a:sym typeface="Arial"/>
              </a:rPr>
              <a:t>for delivering effective training </a:t>
            </a:r>
            <a:r>
              <a:rPr lang="en-US" dirty="0">
                <a:latin typeface="Arial"/>
                <a:ea typeface="Arial"/>
                <a:cs typeface="Arial"/>
                <a:sym typeface="Arial"/>
              </a:rPr>
              <a:t>(3</a:t>
            </a:r>
            <a:r>
              <a:rPr lang="en-US" baseline="30000" dirty="0">
                <a:latin typeface="Arial"/>
                <a:ea typeface="Arial"/>
                <a:cs typeface="Arial"/>
                <a:sym typeface="Arial"/>
              </a:rPr>
              <a:t>rd</a:t>
            </a:r>
            <a:r>
              <a:rPr lang="en-US" dirty="0">
                <a:latin typeface="Arial"/>
                <a:ea typeface="Arial"/>
                <a:cs typeface="Arial"/>
                <a:sym typeface="Arial"/>
              </a:rPr>
              <a:t> ed.). Amherst, MA: HRD Press. Or visit the Web site at www.bobpikegroup.com.</a:t>
            </a:r>
            <a:endParaRPr dirty="0"/>
          </a:p>
          <a:p>
            <a:pPr marL="0" lvl="0" indent="0" algn="l" rtl="0">
              <a:lnSpc>
                <a:spcPct val="100000"/>
              </a:lnSpc>
              <a:spcBef>
                <a:spcPts val="0"/>
              </a:spcBef>
              <a:spcAft>
                <a:spcPts val="0"/>
              </a:spcAft>
              <a:buSzPts val="1400"/>
              <a:buNone/>
            </a:pPr>
            <a:endParaRPr b="1" i="1" dirty="0">
              <a:latin typeface="Arial"/>
              <a:ea typeface="Arial"/>
              <a:cs typeface="Arial"/>
              <a:sym typeface="Arial"/>
            </a:endParaRPr>
          </a:p>
          <a:p>
            <a:pPr marL="0" lvl="0" indent="0" algn="l" rtl="0">
              <a:lnSpc>
                <a:spcPct val="100000"/>
              </a:lnSpc>
              <a:spcBef>
                <a:spcPts val="0"/>
              </a:spcBef>
              <a:spcAft>
                <a:spcPts val="0"/>
              </a:spcAft>
              <a:buSzPts val="1400"/>
              <a:buNone/>
            </a:pPr>
            <a:endParaRPr b="1" i="1"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4fd08cdbda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4fd08cdbda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dirty="0" smtClean="0">
                <a:latin typeface="Arial"/>
                <a:ea typeface="Arial"/>
                <a:cs typeface="Arial"/>
                <a:sym typeface="Arial"/>
              </a:rPr>
              <a:t>The </a:t>
            </a:r>
            <a:r>
              <a:rPr lang="en-US" dirty="0">
                <a:latin typeface="Arial"/>
                <a:ea typeface="Arial"/>
                <a:cs typeface="Arial"/>
                <a:sym typeface="Arial"/>
              </a:rPr>
              <a:t>self-regulation process begins as an external process. Beginning at birth, Infants are dependent on others to help them self-regulate. Their job is to let caregivers know what they need by providing cues (e.g., crying and cooing).  </a:t>
            </a:r>
            <a:endParaRPr lang="en-US" dirty="0" smtClean="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lang="en-US" dirty="0" smtClean="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dirty="0" smtClean="0">
                <a:latin typeface="Arial"/>
                <a:ea typeface="Arial"/>
                <a:cs typeface="Arial"/>
                <a:sym typeface="Arial"/>
              </a:rPr>
              <a:t>As </a:t>
            </a:r>
            <a:r>
              <a:rPr lang="en-US" dirty="0">
                <a:latin typeface="Arial"/>
                <a:ea typeface="Arial"/>
                <a:cs typeface="Arial"/>
                <a:sym typeface="Arial"/>
              </a:rPr>
              <a:t>children grow and begin to engage differently, self-regulation begins to switch from an external process to an internal process. In order for this to happen, children need nurturing relationships with caregivers and safe opportunities to practice what they are learning. </a:t>
            </a:r>
            <a:endParaRPr lang="en-US" dirty="0" smtClean="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Additional factors that play a role in children’s ability to make the shift:</a:t>
            </a:r>
            <a:endParaRPr dirty="0">
              <a:latin typeface="Arial"/>
              <a:ea typeface="Arial"/>
              <a:cs typeface="Arial"/>
              <a:sym typeface="Arial"/>
            </a:endParaRPr>
          </a:p>
          <a:p>
            <a:pPr marL="457200" lvl="0" indent="-182880" algn="l" rtl="0">
              <a:spcBef>
                <a:spcPts val="0"/>
              </a:spcBef>
              <a:spcAft>
                <a:spcPts val="0"/>
              </a:spcAft>
              <a:buClr>
                <a:schemeClr val="dk1"/>
              </a:buClr>
              <a:buSzPts val="1400"/>
              <a:buFont typeface="Arial" panose="020B0604020202020204" pitchFamily="34" charset="0"/>
              <a:buChar char="•"/>
            </a:pPr>
            <a:r>
              <a:rPr lang="en-US" dirty="0">
                <a:latin typeface="Arial"/>
                <a:ea typeface="Arial"/>
                <a:cs typeface="Arial"/>
                <a:sym typeface="Arial"/>
              </a:rPr>
              <a:t>The attachment relationship between child and adults at home and school/program (e.g., secure, trusting, and responsive) </a:t>
            </a:r>
            <a:endParaRPr dirty="0">
              <a:latin typeface="Arial"/>
              <a:ea typeface="Arial"/>
              <a:cs typeface="Arial"/>
              <a:sym typeface="Arial"/>
            </a:endParaRPr>
          </a:p>
          <a:p>
            <a:pPr marL="457200" lvl="0" indent="-182880" algn="l" rtl="0">
              <a:spcBef>
                <a:spcPts val="0"/>
              </a:spcBef>
              <a:spcAft>
                <a:spcPts val="0"/>
              </a:spcAft>
              <a:buClr>
                <a:schemeClr val="dk1"/>
              </a:buClr>
              <a:buSzPts val="1400"/>
              <a:buFont typeface="Arial" panose="020B0604020202020204" pitchFamily="34" charset="0"/>
              <a:buChar char="•"/>
            </a:pPr>
            <a:r>
              <a:rPr lang="en-US" dirty="0">
                <a:latin typeface="Arial"/>
                <a:ea typeface="Arial"/>
                <a:cs typeface="Arial"/>
                <a:sym typeface="Arial"/>
              </a:rPr>
              <a:t>Child’s exposure to adults and peers who model positive self-regulation </a:t>
            </a:r>
            <a:r>
              <a:rPr lang="en-US" dirty="0" smtClean="0">
                <a:latin typeface="Arial"/>
                <a:ea typeface="Arial"/>
                <a:cs typeface="Arial"/>
                <a:sym typeface="Arial"/>
              </a:rPr>
              <a:t>skills</a:t>
            </a:r>
            <a:endParaRPr dirty="0">
              <a:latin typeface="Arial"/>
              <a:ea typeface="Arial"/>
              <a:cs typeface="Arial"/>
              <a:sym typeface="Arial"/>
            </a:endParaRPr>
          </a:p>
          <a:p>
            <a:pPr marL="457200" lvl="0" indent="-182880" algn="l" rtl="0">
              <a:spcBef>
                <a:spcPts val="0"/>
              </a:spcBef>
              <a:spcAft>
                <a:spcPts val="0"/>
              </a:spcAft>
              <a:buClr>
                <a:schemeClr val="dk1"/>
              </a:buClr>
              <a:buSzPts val="1400"/>
              <a:buFont typeface="Arial" panose="020B0604020202020204" pitchFamily="34" charset="0"/>
              <a:buChar char="•"/>
            </a:pPr>
            <a:r>
              <a:rPr lang="en-US" dirty="0">
                <a:latin typeface="Arial"/>
                <a:ea typeface="Arial"/>
                <a:cs typeface="Arial"/>
                <a:sym typeface="Arial"/>
              </a:rPr>
              <a:t>Caregiving styles of key adults (e.g., use of an authoritative teaching style</a:t>
            </a:r>
            <a:r>
              <a:rPr lang="en-US" dirty="0" smtClean="0">
                <a:latin typeface="Arial"/>
                <a:ea typeface="Arial"/>
                <a:cs typeface="Arial"/>
                <a:sym typeface="Arial"/>
              </a:rPr>
              <a:t>)</a:t>
            </a:r>
            <a:endParaRPr dirty="0">
              <a:latin typeface="Arial"/>
              <a:ea typeface="Arial"/>
              <a:cs typeface="Arial"/>
              <a:sym typeface="Arial"/>
            </a:endParaRPr>
          </a:p>
          <a:p>
            <a:pPr marL="457200" lvl="0" indent="-182880" algn="l" rtl="0">
              <a:spcBef>
                <a:spcPts val="0"/>
              </a:spcBef>
              <a:spcAft>
                <a:spcPts val="0"/>
              </a:spcAft>
              <a:buClr>
                <a:schemeClr val="dk1"/>
              </a:buClr>
              <a:buSzPts val="1400"/>
              <a:buFont typeface="Arial" panose="020B0604020202020204" pitchFamily="34" charset="0"/>
              <a:buChar char="•"/>
            </a:pPr>
            <a:r>
              <a:rPr lang="en-US" dirty="0">
                <a:latin typeface="Arial"/>
                <a:ea typeface="Arial"/>
                <a:cs typeface="Arial"/>
                <a:sym typeface="Arial"/>
              </a:rPr>
              <a:t>Child’s maturation and brain development (i.e., growth of prefrontal cortex in early childhood</a:t>
            </a:r>
            <a:r>
              <a:rPr lang="en-US" dirty="0" smtClean="0">
                <a:latin typeface="Arial"/>
                <a:ea typeface="Arial"/>
                <a:cs typeface="Arial"/>
                <a:sym typeface="Arial"/>
              </a:rPr>
              <a:t>)</a:t>
            </a:r>
            <a:endParaRPr dirty="0">
              <a:latin typeface="Arial"/>
              <a:ea typeface="Arial"/>
              <a:cs typeface="Arial"/>
              <a:sym typeface="Arial"/>
            </a:endParaRPr>
          </a:p>
          <a:p>
            <a:pPr marL="457200" lvl="0" indent="-182880" algn="l" rtl="0">
              <a:spcBef>
                <a:spcPts val="0"/>
              </a:spcBef>
              <a:spcAft>
                <a:spcPts val="0"/>
              </a:spcAft>
              <a:buClr>
                <a:schemeClr val="dk1"/>
              </a:buClr>
              <a:buSzPts val="1400"/>
              <a:buFont typeface="Arial" panose="020B0604020202020204" pitchFamily="34" charset="0"/>
              <a:buChar char="•"/>
            </a:pPr>
            <a:r>
              <a:rPr lang="en-US" dirty="0">
                <a:latin typeface="Arial"/>
                <a:ea typeface="Arial"/>
                <a:cs typeface="Arial"/>
                <a:sym typeface="Arial"/>
              </a:rPr>
              <a:t>Opportunities to practice or engage in self-regulation process (McClelland &amp; </a:t>
            </a:r>
            <a:r>
              <a:rPr lang="en-US" dirty="0" err="1">
                <a:latin typeface="Arial"/>
                <a:ea typeface="Arial"/>
                <a:cs typeface="Arial"/>
                <a:sym typeface="Arial"/>
              </a:rPr>
              <a:t>Tominey</a:t>
            </a:r>
            <a:r>
              <a:rPr lang="en-US" dirty="0">
                <a:latin typeface="Arial"/>
                <a:ea typeface="Arial"/>
                <a:cs typeface="Arial"/>
                <a:sym typeface="Arial"/>
              </a:rPr>
              <a:t>, 2015, p.16).</a:t>
            </a:r>
            <a:endParaRPr dirty="0">
              <a:latin typeface="Arial"/>
              <a:ea typeface="Arial"/>
              <a:cs typeface="Arial"/>
              <a:sym typeface="Arial"/>
            </a:endParaRPr>
          </a:p>
          <a:p>
            <a:pPr marL="0" lvl="0" indent="0" algn="l" rtl="0">
              <a:spcBef>
                <a:spcPts val="0"/>
              </a:spcBef>
              <a:spcAft>
                <a:spcPts val="0"/>
              </a:spcAft>
              <a:buNone/>
            </a:pPr>
            <a:endParaRPr dirty="0"/>
          </a:p>
        </p:txBody>
      </p:sp>
      <p:sp>
        <p:nvSpPr>
          <p:cNvPr id="147" name="Google Shape;147;g4fd08cdbda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dirty="0" smtClean="0">
                <a:latin typeface="Arial"/>
                <a:ea typeface="Arial"/>
                <a:cs typeface="Arial"/>
                <a:sym typeface="Arial"/>
              </a:rPr>
              <a:t>Use </a:t>
            </a:r>
            <a:r>
              <a:rPr lang="en-US" dirty="0">
                <a:latin typeface="Arial"/>
                <a:ea typeface="Arial"/>
                <a:cs typeface="Arial"/>
                <a:sym typeface="Arial"/>
              </a:rPr>
              <a:t>the </a:t>
            </a:r>
            <a:r>
              <a:rPr lang="en-US" b="1" dirty="0">
                <a:latin typeface="Arial"/>
                <a:ea typeface="Arial"/>
                <a:cs typeface="Arial"/>
                <a:sym typeface="Arial"/>
              </a:rPr>
              <a:t>handout</a:t>
            </a:r>
            <a:r>
              <a:rPr lang="en-US" dirty="0">
                <a:latin typeface="Arial"/>
                <a:ea typeface="Arial"/>
                <a:cs typeface="Arial"/>
                <a:sym typeface="Arial"/>
              </a:rPr>
              <a:t> provided to discuss how caregivers provide co-regulation across the developmental stages. </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b="1" dirty="0" smtClean="0">
                <a:latin typeface="Arial"/>
                <a:ea typeface="Arial"/>
                <a:cs typeface="Arial"/>
                <a:sym typeface="Arial"/>
              </a:rPr>
              <a:t>Handout:</a:t>
            </a:r>
            <a:r>
              <a:rPr lang="en-US" dirty="0" smtClean="0">
                <a:latin typeface="Arial"/>
                <a:ea typeface="Arial"/>
                <a:cs typeface="Arial"/>
                <a:sym typeface="Arial"/>
              </a:rPr>
              <a:t> </a:t>
            </a:r>
            <a:r>
              <a:rPr lang="en-US" i="1" dirty="0" smtClean="0">
                <a:latin typeface="Arial"/>
                <a:ea typeface="Arial"/>
                <a:cs typeface="Arial"/>
                <a:sym typeface="Arial"/>
              </a:rPr>
              <a:t>Co-regulation: An evidence-based approach to building self-regulation in early childhood</a:t>
            </a:r>
            <a:r>
              <a:rPr lang="en-US" dirty="0" smtClean="0">
                <a:latin typeface="Arial"/>
                <a:ea typeface="Arial"/>
                <a:cs typeface="Arial"/>
                <a:sym typeface="Arial"/>
              </a:rPr>
              <a:t>. Murray, Gallagher, </a:t>
            </a:r>
            <a:r>
              <a:rPr lang="en-US" dirty="0" err="1" smtClean="0">
                <a:latin typeface="Arial"/>
                <a:ea typeface="Arial"/>
                <a:cs typeface="Arial"/>
                <a:sym typeface="Arial"/>
              </a:rPr>
              <a:t>Rosanbalm</a:t>
            </a:r>
            <a:r>
              <a:rPr lang="en-US" dirty="0" smtClean="0">
                <a:latin typeface="Arial"/>
                <a:ea typeface="Arial"/>
                <a:cs typeface="Arial"/>
                <a:sym typeface="Arial"/>
              </a:rPr>
              <a:t>, &amp; </a:t>
            </a:r>
            <a:r>
              <a:rPr lang="en-US" dirty="0" err="1" smtClean="0">
                <a:latin typeface="Arial"/>
                <a:ea typeface="Arial"/>
                <a:cs typeface="Arial"/>
                <a:sym typeface="Arial"/>
              </a:rPr>
              <a:t>Hamoudi</a:t>
            </a:r>
            <a:r>
              <a:rPr lang="en-US" dirty="0" smtClean="0">
                <a:latin typeface="Arial"/>
                <a:ea typeface="Arial"/>
                <a:cs typeface="Arial"/>
                <a:sym typeface="Arial"/>
              </a:rPr>
              <a:t>, (2015).</a:t>
            </a:r>
          </a:p>
          <a:p>
            <a:pPr marL="0" lvl="0" indent="0" algn="l" rtl="0">
              <a:spcBef>
                <a:spcPts val="0"/>
              </a:spcBef>
              <a:spcAft>
                <a:spcPts val="0"/>
              </a:spcAft>
              <a:buClr>
                <a:schemeClr val="dk1"/>
              </a:buClr>
              <a:buSzPts val="1400"/>
              <a:buFont typeface="Arial"/>
              <a:buNone/>
            </a:pPr>
            <a:r>
              <a:rPr lang="en-US" dirty="0" smtClean="0">
                <a:latin typeface="Arial"/>
                <a:ea typeface="Arial"/>
                <a:cs typeface="Arial"/>
                <a:sym typeface="Arial"/>
              </a:rPr>
              <a:t>Review handout with participants and discuss ways adults can support children by providing co-regulation.</a:t>
            </a:r>
          </a:p>
          <a:p>
            <a:pPr marL="0" lvl="0" indent="0" algn="l" rtl="0">
              <a:spcBef>
                <a:spcPts val="0"/>
              </a:spcBef>
              <a:spcAft>
                <a:spcPts val="0"/>
              </a:spcAft>
              <a:buSzPts val="1100"/>
              <a:buNone/>
            </a:pPr>
            <a:endParaRPr dirty="0" smtClean="0">
              <a:latin typeface="Arial"/>
              <a:ea typeface="Arial"/>
              <a:cs typeface="Arial"/>
              <a:sym typeface="Arial"/>
            </a:endParaRPr>
          </a:p>
          <a:p>
            <a:pPr marL="0" lvl="0" indent="0" algn="l" rtl="0">
              <a:spcBef>
                <a:spcPts val="0"/>
              </a:spcBef>
              <a:spcAft>
                <a:spcPts val="0"/>
              </a:spcAft>
              <a:buSzPts val="1100"/>
              <a:buNone/>
            </a:pPr>
            <a:r>
              <a:rPr lang="en-US" dirty="0" smtClean="0">
                <a:latin typeface="Arial"/>
                <a:ea typeface="Arial"/>
                <a:cs typeface="Arial"/>
                <a:sym typeface="Arial"/>
              </a:rPr>
              <a:t>Coaching </a:t>
            </a:r>
            <a:r>
              <a:rPr lang="en-US" dirty="0">
                <a:latin typeface="Arial"/>
                <a:ea typeface="Arial"/>
                <a:cs typeface="Arial"/>
                <a:sym typeface="Arial"/>
              </a:rPr>
              <a:t>children is consistent with </a:t>
            </a:r>
            <a:r>
              <a:rPr lang="en-US" i="1" dirty="0">
                <a:latin typeface="Arial"/>
                <a:ea typeface="Arial"/>
                <a:cs typeface="Arial"/>
                <a:sym typeface="Arial"/>
              </a:rPr>
              <a:t>DEC Recommended Practice </a:t>
            </a:r>
            <a:endParaRPr lang="en-US" i="1" dirty="0" smtClean="0">
              <a:latin typeface="Arial"/>
              <a:ea typeface="Arial"/>
              <a:cs typeface="Arial"/>
              <a:sym typeface="Arial"/>
            </a:endParaRPr>
          </a:p>
          <a:p>
            <a:pPr marL="0" lvl="0" indent="0" algn="l" rtl="0">
              <a:spcBef>
                <a:spcPts val="0"/>
              </a:spcBef>
              <a:spcAft>
                <a:spcPts val="0"/>
              </a:spcAft>
              <a:buSzPts val="1100"/>
              <a:buNone/>
            </a:pPr>
            <a:r>
              <a:rPr lang="en-US" dirty="0" smtClean="0">
                <a:latin typeface="Arial"/>
                <a:ea typeface="Arial"/>
                <a:cs typeface="Arial"/>
                <a:sym typeface="Arial"/>
              </a:rPr>
              <a:t>INT5</a:t>
            </a:r>
            <a:r>
              <a:rPr lang="en-US" dirty="0">
                <a:latin typeface="Arial"/>
                <a:ea typeface="Arial"/>
                <a:cs typeface="Arial"/>
                <a:sym typeface="Arial"/>
              </a:rPr>
              <a:t>. “Participants promote the children’s problem-solving behavior by observing, interpreting, and scaffolding in response to the child’s growing level of autonomy and self-regulation” (Division for Early Childhood, 2014, p.13). </a:t>
            </a:r>
            <a:endParaRPr lang="en-US" dirty="0" smtClean="0">
              <a:latin typeface="Arial"/>
              <a:ea typeface="Arial"/>
              <a:cs typeface="Arial"/>
              <a:sym typeface="Arial"/>
            </a:endParaRPr>
          </a:p>
          <a:p>
            <a:pPr marL="0" lvl="0" indent="0" algn="l" rtl="0">
              <a:spcBef>
                <a:spcPts val="0"/>
              </a:spcBef>
              <a:spcAft>
                <a:spcPts val="0"/>
              </a:spcAft>
              <a:buSzPts val="1100"/>
              <a:buNone/>
            </a:pPr>
            <a:r>
              <a:rPr lang="en-US" dirty="0" smtClean="0">
                <a:latin typeface="Arial"/>
                <a:ea typeface="Arial"/>
                <a:cs typeface="Arial"/>
                <a:sym typeface="Arial"/>
              </a:rPr>
              <a:t>Also </a:t>
            </a:r>
            <a:r>
              <a:rPr lang="en-US" dirty="0">
                <a:latin typeface="Arial"/>
                <a:ea typeface="Arial"/>
                <a:cs typeface="Arial"/>
                <a:sym typeface="Arial"/>
              </a:rPr>
              <a:t>refer to </a:t>
            </a:r>
            <a:r>
              <a:rPr lang="en-US" u="sng" dirty="0">
                <a:solidFill>
                  <a:schemeClr val="hlink"/>
                </a:solidFill>
                <a:latin typeface="Arial"/>
                <a:ea typeface="Arial"/>
                <a:cs typeface="Arial"/>
                <a:sym typeface="Arial"/>
                <a:hlinkClick r:id="rId3"/>
              </a:rPr>
              <a:t>Performance Checklist for Child Social-Emotional Competence Checklist, (ECTA, 2018)</a:t>
            </a:r>
            <a:endParaRPr dirty="0">
              <a:latin typeface="Arial"/>
              <a:ea typeface="Arial"/>
              <a:cs typeface="Arial"/>
              <a:sym typeface="Arial"/>
            </a:endParaRPr>
          </a:p>
          <a:p>
            <a:pPr marL="0" lvl="0" indent="0" algn="l" rtl="0">
              <a:lnSpc>
                <a:spcPct val="100000"/>
              </a:lnSpc>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00000"/>
              </a:lnSpc>
              <a:spcBef>
                <a:spcPts val="0"/>
              </a:spcBef>
              <a:spcAft>
                <a:spcPts val="0"/>
              </a:spcAft>
              <a:buNone/>
            </a:pPr>
            <a:endParaRPr dirty="0">
              <a:latin typeface="Arial"/>
              <a:ea typeface="Arial"/>
              <a:cs typeface="Arial"/>
              <a:sym typeface="Arial"/>
            </a:endParaRPr>
          </a:p>
        </p:txBody>
      </p:sp>
      <p:sp>
        <p:nvSpPr>
          <p:cNvPr id="155" name="Google Shape;155;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4fd08cdbda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4fd08cdbda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In </a:t>
            </a:r>
            <a:r>
              <a:rPr lang="en-US" dirty="0"/>
              <a:t>a previous </a:t>
            </a:r>
            <a:r>
              <a:rPr lang="en-US" dirty="0" smtClean="0"/>
              <a:t>slide, </a:t>
            </a:r>
            <a:r>
              <a:rPr lang="en-US" dirty="0"/>
              <a:t>it was mentioned that individual differences can impact when and how a child engages in the self-regulation process. Let’s unpack what this means for a child with a disability.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smtClean="0"/>
              <a:t>Ask: </a:t>
            </a:r>
            <a:r>
              <a:rPr lang="en-US" dirty="0" smtClean="0"/>
              <a:t>How </a:t>
            </a:r>
            <a:r>
              <a:rPr lang="en-US" dirty="0"/>
              <a:t>could having a disability make engaging in the self-regulation process more challenging? Remember, to engage in the self-regulation process, it requires tapping into other parts of our development (e.g., cognitive, communication, adaptive, motor). Discuss with your shoulder partner (5 </a:t>
            </a:r>
            <a:r>
              <a:rPr lang="en-US" dirty="0" err="1"/>
              <a:t>mins</a:t>
            </a:r>
            <a:r>
              <a:rPr lang="en-US" dirty="0"/>
              <a:t>.) Ask for volunteers to share what they discussed.</a:t>
            </a:r>
            <a:endParaRPr dirty="0"/>
          </a:p>
          <a:p>
            <a:pPr marL="0" lvl="0" indent="0" algn="l" rtl="0">
              <a:spcBef>
                <a:spcPts val="0"/>
              </a:spcBef>
              <a:spcAft>
                <a:spcPts val="0"/>
              </a:spcAft>
              <a:buNone/>
            </a:pPr>
            <a:r>
              <a:rPr lang="en-US" dirty="0" smtClean="0">
                <a:latin typeface="Arial"/>
                <a:ea typeface="Arial"/>
                <a:cs typeface="Arial"/>
                <a:sym typeface="Arial"/>
              </a:rPr>
              <a:t> </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u="sng" dirty="0">
                <a:solidFill>
                  <a:schemeClr val="accent5"/>
                </a:solidFill>
                <a:latin typeface="Arial"/>
                <a:ea typeface="Arial"/>
                <a:cs typeface="Arial"/>
                <a:sym typeface="Arial"/>
                <a:hlinkClick r:id="rId3"/>
              </a:rPr>
              <a:t>Performance Checklist for Adult-Child Interaction Checklist, (ECTA, 2018)</a:t>
            </a:r>
            <a:endParaRPr dirty="0">
              <a:latin typeface="Arial"/>
              <a:ea typeface="Arial"/>
              <a:cs typeface="Arial"/>
              <a:sym typeface="Arial"/>
            </a:endParaRPr>
          </a:p>
          <a:p>
            <a:pPr marL="0" lvl="0" indent="0" algn="l" rtl="0">
              <a:spcBef>
                <a:spcPts val="0"/>
              </a:spcBef>
              <a:spcAft>
                <a:spcPts val="0"/>
              </a:spcAft>
              <a:buNone/>
            </a:pPr>
            <a:endParaRPr dirty="0"/>
          </a:p>
        </p:txBody>
      </p:sp>
      <p:sp>
        <p:nvSpPr>
          <p:cNvPr id="163" name="Google Shape;163;g4fd08cdbda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4dead40716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4dead40716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latin typeface="Arial"/>
                <a:ea typeface="Arial"/>
                <a:cs typeface="Arial"/>
                <a:sym typeface="Arial"/>
              </a:rPr>
              <a:t>This </a:t>
            </a:r>
            <a:r>
              <a:rPr lang="en-US" dirty="0">
                <a:latin typeface="Arial"/>
                <a:ea typeface="Arial"/>
                <a:cs typeface="Arial"/>
                <a:sym typeface="Arial"/>
              </a:rPr>
              <a:t>definition for social-emotional </a:t>
            </a:r>
            <a:r>
              <a:rPr lang="en-US" dirty="0" smtClean="0">
                <a:latin typeface="Arial"/>
                <a:ea typeface="Arial"/>
                <a:cs typeface="Arial"/>
                <a:sym typeface="Arial"/>
              </a:rPr>
              <a:t>development is </a:t>
            </a:r>
            <a:r>
              <a:rPr lang="en-US" dirty="0">
                <a:latin typeface="Arial"/>
                <a:ea typeface="Arial"/>
                <a:cs typeface="Arial"/>
                <a:sym typeface="Arial"/>
              </a:rPr>
              <a:t>taken from Nicole Edward’s book, </a:t>
            </a:r>
            <a:r>
              <a:rPr lang="en-US" i="1" dirty="0">
                <a:latin typeface="Arial"/>
                <a:ea typeface="Arial"/>
                <a:cs typeface="Arial"/>
                <a:sym typeface="Arial"/>
              </a:rPr>
              <a:t>Early Emotional Development: Your guide to promoting children’s positive </a:t>
            </a:r>
            <a:r>
              <a:rPr lang="en-US" i="1" dirty="0" smtClean="0">
                <a:latin typeface="Arial"/>
                <a:ea typeface="Arial"/>
                <a:cs typeface="Arial"/>
                <a:sym typeface="Arial"/>
              </a:rPr>
              <a:t>behavior.</a:t>
            </a:r>
            <a:r>
              <a:rPr lang="en-US" dirty="0" smtClean="0">
                <a:latin typeface="Arial"/>
                <a:ea typeface="Arial"/>
                <a:cs typeface="Arial"/>
                <a:sym typeface="Arial"/>
              </a:rPr>
              <a:t>  </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Research tells us that there is a connection between our emotions and our ability to engage in the self-regulation process (</a:t>
            </a:r>
            <a:r>
              <a:rPr lang="en-US" dirty="0" err="1">
                <a:latin typeface="Arial"/>
                <a:ea typeface="Arial"/>
                <a:cs typeface="Arial"/>
                <a:sym typeface="Arial"/>
              </a:rPr>
              <a:t>MeClelland</a:t>
            </a:r>
            <a:r>
              <a:rPr lang="en-US" dirty="0">
                <a:latin typeface="Arial"/>
                <a:ea typeface="Arial"/>
                <a:cs typeface="Arial"/>
                <a:sym typeface="Arial"/>
              </a:rPr>
              <a:t> &amp; </a:t>
            </a:r>
            <a:r>
              <a:rPr lang="en-US" dirty="0" err="1">
                <a:latin typeface="Arial"/>
                <a:ea typeface="Arial"/>
                <a:cs typeface="Arial"/>
                <a:sym typeface="Arial"/>
              </a:rPr>
              <a:t>Tominey</a:t>
            </a:r>
            <a:r>
              <a:rPr lang="en-US" dirty="0">
                <a:latin typeface="Arial"/>
                <a:ea typeface="Arial"/>
                <a:cs typeface="Arial"/>
                <a:sym typeface="Arial"/>
              </a:rPr>
              <a:t>, 2015 p. 8). </a:t>
            </a:r>
            <a:endParaRPr lang="en-US" dirty="0" smtClean="0">
              <a:latin typeface="Arial"/>
              <a:ea typeface="Arial"/>
              <a:cs typeface="Arial"/>
              <a:sym typeface="Arial"/>
            </a:endParaRPr>
          </a:p>
          <a:p>
            <a:pPr marL="0" lvl="0" indent="0" algn="l" rtl="0">
              <a:spcBef>
                <a:spcPts val="0"/>
              </a:spcBef>
              <a:spcAft>
                <a:spcPts val="0"/>
              </a:spcAft>
              <a:buNone/>
            </a:pPr>
            <a:r>
              <a:rPr lang="en-US" dirty="0" smtClean="0">
                <a:latin typeface="Arial"/>
                <a:ea typeface="Arial"/>
                <a:cs typeface="Arial"/>
                <a:sym typeface="Arial"/>
              </a:rPr>
              <a:t>“</a:t>
            </a:r>
            <a:r>
              <a:rPr lang="en-US" dirty="0">
                <a:latin typeface="Arial"/>
                <a:ea typeface="Arial"/>
                <a:cs typeface="Arial"/>
                <a:sym typeface="Arial"/>
              </a:rPr>
              <a:t>The ability to identify and describe feelings and emotions is at the foundation of emotional regulation” (Grisham-Brown, </a:t>
            </a:r>
            <a:r>
              <a:rPr lang="en-US" dirty="0" err="1" smtClean="0">
                <a:latin typeface="Arial"/>
                <a:ea typeface="Arial"/>
                <a:cs typeface="Arial"/>
                <a:sym typeface="Arial"/>
              </a:rPr>
              <a:t>Hemmeter</a:t>
            </a:r>
            <a:r>
              <a:rPr lang="en-US" dirty="0" smtClean="0">
                <a:latin typeface="Arial"/>
                <a:ea typeface="Arial"/>
                <a:cs typeface="Arial"/>
                <a:sym typeface="Arial"/>
              </a:rPr>
              <a:t>, </a:t>
            </a:r>
            <a:r>
              <a:rPr lang="en-US" dirty="0">
                <a:latin typeface="Arial"/>
                <a:ea typeface="Arial"/>
                <a:cs typeface="Arial"/>
                <a:sym typeface="Arial"/>
              </a:rPr>
              <a:t>et al, 2017, p. 216). This requires communication skills to express how you are </a:t>
            </a:r>
            <a:r>
              <a:rPr lang="en-US" dirty="0" smtClean="0">
                <a:latin typeface="Arial"/>
                <a:ea typeface="Arial"/>
                <a:cs typeface="Arial"/>
                <a:sym typeface="Arial"/>
              </a:rPr>
              <a:t>feeling, </a:t>
            </a:r>
            <a:r>
              <a:rPr lang="en-US" dirty="0">
                <a:latin typeface="Arial"/>
                <a:ea typeface="Arial"/>
                <a:cs typeface="Arial"/>
                <a:sym typeface="Arial"/>
              </a:rPr>
              <a:t>cognitive ability to interpret those </a:t>
            </a:r>
            <a:r>
              <a:rPr lang="en-US" dirty="0" smtClean="0">
                <a:latin typeface="Arial"/>
                <a:ea typeface="Arial"/>
                <a:cs typeface="Arial"/>
                <a:sym typeface="Arial"/>
              </a:rPr>
              <a:t>feelings, </a:t>
            </a:r>
            <a:r>
              <a:rPr lang="en-US" dirty="0">
                <a:latin typeface="Arial"/>
                <a:ea typeface="Arial"/>
                <a:cs typeface="Arial"/>
                <a:sym typeface="Arial"/>
              </a:rPr>
              <a:t>impulse control to act in the </a:t>
            </a:r>
            <a:r>
              <a:rPr lang="en-US" dirty="0" smtClean="0">
                <a:latin typeface="Arial"/>
                <a:ea typeface="Arial"/>
                <a:cs typeface="Arial"/>
                <a:sym typeface="Arial"/>
              </a:rPr>
              <a:t>moment, </a:t>
            </a:r>
            <a:r>
              <a:rPr lang="en-US" dirty="0">
                <a:latin typeface="Arial"/>
                <a:ea typeface="Arial"/>
                <a:cs typeface="Arial"/>
                <a:sym typeface="Arial"/>
              </a:rPr>
              <a:t>the ability to calm oneself.</a:t>
            </a:r>
            <a:endParaRPr dirty="0">
              <a:latin typeface="Arial"/>
              <a:ea typeface="Arial"/>
              <a:cs typeface="Arial"/>
              <a:sym typeface="Arial"/>
            </a:endParaRPr>
          </a:p>
          <a:p>
            <a:pPr marL="0" lvl="0" indent="0" algn="l" rtl="0">
              <a:spcBef>
                <a:spcPts val="0"/>
              </a:spcBef>
              <a:spcAft>
                <a:spcPts val="0"/>
              </a:spcAft>
              <a:buNone/>
            </a:pPr>
            <a:endParaRPr i="1"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Citation for source: Nicole </a:t>
            </a:r>
            <a:r>
              <a:rPr lang="en-US" dirty="0" smtClean="0">
                <a:latin typeface="Arial"/>
                <a:ea typeface="Arial"/>
                <a:cs typeface="Arial"/>
                <a:sym typeface="Arial"/>
              </a:rPr>
              <a:t>Edward. </a:t>
            </a:r>
            <a:r>
              <a:rPr lang="en-US" dirty="0">
                <a:latin typeface="Arial"/>
                <a:ea typeface="Arial"/>
                <a:cs typeface="Arial"/>
                <a:sym typeface="Arial"/>
              </a:rPr>
              <a:t>(2017), Early </a:t>
            </a:r>
            <a:r>
              <a:rPr lang="en-US" dirty="0" smtClean="0">
                <a:latin typeface="Arial"/>
                <a:ea typeface="Arial"/>
                <a:cs typeface="Arial"/>
                <a:sym typeface="Arial"/>
              </a:rPr>
              <a:t>social emotional development</a:t>
            </a:r>
            <a:r>
              <a:rPr lang="en-US" dirty="0">
                <a:latin typeface="Arial"/>
                <a:ea typeface="Arial"/>
                <a:cs typeface="Arial"/>
                <a:sym typeface="Arial"/>
              </a:rPr>
              <a:t>: Your guide to promoting children’s positive </a:t>
            </a:r>
            <a:r>
              <a:rPr lang="en-US" dirty="0" smtClean="0">
                <a:latin typeface="Arial"/>
                <a:ea typeface="Arial"/>
                <a:cs typeface="Arial"/>
                <a:sym typeface="Arial"/>
              </a:rPr>
              <a:t>behavior. </a:t>
            </a:r>
            <a:r>
              <a:rPr lang="en-US" dirty="0" smtClean="0">
                <a:solidFill>
                  <a:srgbClr val="FF0000"/>
                </a:solidFill>
                <a:latin typeface="Arial"/>
                <a:ea typeface="Arial"/>
                <a:cs typeface="Arial"/>
                <a:sym typeface="Arial"/>
              </a:rPr>
              <a:t>City, ST: Publisher. </a:t>
            </a:r>
            <a:endParaRPr dirty="0">
              <a:solidFill>
                <a:srgbClr val="FF0000"/>
              </a:solidFill>
              <a:latin typeface="Arial"/>
              <a:ea typeface="Arial"/>
              <a:cs typeface="Arial"/>
              <a:sym typeface="Arial"/>
            </a:endParaRPr>
          </a:p>
          <a:p>
            <a:pPr marL="0" lvl="0" indent="0" algn="l" rtl="0">
              <a:spcBef>
                <a:spcPts val="0"/>
              </a:spcBef>
              <a:spcAft>
                <a:spcPts val="0"/>
              </a:spcAft>
              <a:buNone/>
            </a:pPr>
            <a:endParaRPr dirty="0">
              <a:solidFill>
                <a:srgbClr val="FF0000"/>
              </a:solidFill>
            </a:endParaRPr>
          </a:p>
          <a:p>
            <a:pPr marL="0" lvl="0" indent="0" algn="l" rtl="0">
              <a:spcBef>
                <a:spcPts val="0"/>
              </a:spcBef>
              <a:spcAft>
                <a:spcPts val="0"/>
              </a:spcAft>
              <a:buNone/>
            </a:pPr>
            <a:endParaRPr dirty="0">
              <a:latin typeface="Arial"/>
              <a:ea typeface="Arial"/>
              <a:cs typeface="Arial"/>
              <a:sym typeface="Arial"/>
            </a:endParaRPr>
          </a:p>
        </p:txBody>
      </p:sp>
      <p:sp>
        <p:nvSpPr>
          <p:cNvPr id="171" name="Google Shape;171;g4dead40716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smtClean="0">
                <a:latin typeface="Arial"/>
                <a:ea typeface="Arial"/>
                <a:cs typeface="Arial"/>
                <a:sym typeface="Arial"/>
              </a:rPr>
              <a:t>The </a:t>
            </a:r>
            <a:r>
              <a:rPr lang="en-US" dirty="0">
                <a:latin typeface="Arial"/>
                <a:ea typeface="Arial"/>
                <a:cs typeface="Arial"/>
                <a:sym typeface="Arial"/>
              </a:rPr>
              <a:t>Pyramid Model is an example of a three-tiered framework to promote social emotional development and prevent challenging behavior. </a:t>
            </a:r>
            <a:endParaRPr dirty="0">
              <a:latin typeface="Arial"/>
              <a:ea typeface="Arial"/>
              <a:cs typeface="Arial"/>
              <a:sym typeface="Arial"/>
            </a:endParaRPr>
          </a:p>
          <a:p>
            <a:pPr marL="457200" lvl="0" indent="-228600" algn="l" rtl="0">
              <a:lnSpc>
                <a:spcPct val="100000"/>
              </a:lnSpc>
              <a:spcBef>
                <a:spcPts val="0"/>
              </a:spcBef>
              <a:spcAft>
                <a:spcPts val="0"/>
              </a:spcAft>
              <a:buSzPct val="100000"/>
              <a:buFont typeface="Arial"/>
              <a:buAutoNum type="arabicPeriod"/>
            </a:pPr>
            <a:r>
              <a:rPr lang="en-US" dirty="0">
                <a:latin typeface="Arial"/>
                <a:ea typeface="Arial"/>
                <a:cs typeface="Arial"/>
                <a:sym typeface="Arial"/>
              </a:rPr>
              <a:t>The universal tier promotes practices that </a:t>
            </a:r>
            <a:r>
              <a:rPr lang="en-US" dirty="0" smtClean="0">
                <a:latin typeface="Arial"/>
                <a:ea typeface="Arial"/>
                <a:cs typeface="Arial"/>
                <a:sym typeface="Arial"/>
              </a:rPr>
              <a:t>foster </a:t>
            </a:r>
            <a:r>
              <a:rPr lang="en-US" dirty="0">
                <a:latin typeface="Arial"/>
                <a:ea typeface="Arial"/>
                <a:cs typeface="Arial"/>
                <a:sym typeface="Arial"/>
              </a:rPr>
              <a:t>social emotional well being for all through nurturing relationships between all and creating supportive environments. </a:t>
            </a:r>
            <a:endParaRPr dirty="0">
              <a:latin typeface="Arial"/>
              <a:ea typeface="Arial"/>
              <a:cs typeface="Arial"/>
              <a:sym typeface="Arial"/>
            </a:endParaRPr>
          </a:p>
          <a:p>
            <a:pPr marL="457200" lvl="0" indent="-228600" algn="l" rtl="0">
              <a:lnSpc>
                <a:spcPct val="100000"/>
              </a:lnSpc>
              <a:spcBef>
                <a:spcPts val="0"/>
              </a:spcBef>
              <a:spcAft>
                <a:spcPts val="0"/>
              </a:spcAft>
              <a:buSzPct val="100000"/>
              <a:buFont typeface="Arial"/>
              <a:buAutoNum type="arabicPeriod"/>
            </a:pPr>
            <a:r>
              <a:rPr lang="en-US" dirty="0">
                <a:latin typeface="Arial"/>
                <a:ea typeface="Arial"/>
                <a:cs typeface="Arial"/>
                <a:sym typeface="Arial"/>
              </a:rPr>
              <a:t>The targeted tier focuses on providing children at risk for social emotional delays and challenging behavior with explicit instruction in social skills and emotional regulation.</a:t>
            </a:r>
            <a:endParaRPr dirty="0">
              <a:latin typeface="Arial"/>
              <a:ea typeface="Arial"/>
              <a:cs typeface="Arial"/>
              <a:sym typeface="Arial"/>
            </a:endParaRPr>
          </a:p>
          <a:p>
            <a:pPr marL="457200" lvl="0" indent="-228600" algn="l" rtl="0">
              <a:lnSpc>
                <a:spcPct val="100000"/>
              </a:lnSpc>
              <a:spcBef>
                <a:spcPts val="0"/>
              </a:spcBef>
              <a:spcAft>
                <a:spcPts val="0"/>
              </a:spcAft>
              <a:buSzPct val="100000"/>
              <a:buFont typeface="Arial"/>
              <a:buAutoNum type="arabicPeriod"/>
            </a:pPr>
            <a:r>
              <a:rPr lang="en-US" dirty="0">
                <a:latin typeface="Arial"/>
                <a:ea typeface="Arial"/>
                <a:cs typeface="Arial"/>
                <a:sym typeface="Arial"/>
              </a:rPr>
              <a:t>The Intensive tier focuses on individualized interventions for a small number of children who are not responding to universal or targeted supports. </a:t>
            </a:r>
            <a:endParaRPr dirty="0">
              <a:latin typeface="Arial"/>
              <a:ea typeface="Arial"/>
              <a:cs typeface="Arial"/>
              <a:sym typeface="Arial"/>
            </a:endParaRPr>
          </a:p>
          <a:p>
            <a:pPr marL="0" lvl="0" indent="0" algn="l" rtl="0">
              <a:lnSpc>
                <a:spcPct val="100000"/>
              </a:lnSpc>
              <a:spcBef>
                <a:spcPts val="0"/>
              </a:spcBef>
              <a:spcAft>
                <a:spcPts val="0"/>
              </a:spcAft>
              <a:buNone/>
            </a:pPr>
            <a:endParaRPr dirty="0">
              <a:latin typeface="Arial"/>
              <a:ea typeface="Arial"/>
              <a:cs typeface="Arial"/>
              <a:sym typeface="Arial"/>
            </a:endParaRPr>
          </a:p>
          <a:p>
            <a:pPr marL="0" lvl="0" indent="0" algn="l" rtl="0">
              <a:lnSpc>
                <a:spcPct val="100000"/>
              </a:lnSpc>
              <a:spcBef>
                <a:spcPts val="0"/>
              </a:spcBef>
              <a:spcAft>
                <a:spcPts val="0"/>
              </a:spcAft>
              <a:buNone/>
            </a:pPr>
            <a:r>
              <a:rPr lang="en-US" dirty="0">
                <a:latin typeface="Arial"/>
                <a:ea typeface="Arial"/>
                <a:cs typeface="Arial"/>
                <a:sym typeface="Arial"/>
              </a:rPr>
              <a:t>You will notice that practices that foster nurturing and supportive relationships are foundational in this model.</a:t>
            </a:r>
            <a:endParaRPr dirty="0">
              <a:latin typeface="Arial"/>
              <a:ea typeface="Arial"/>
              <a:cs typeface="Arial"/>
              <a:sym typeface="Arial"/>
            </a:endParaRPr>
          </a:p>
        </p:txBody>
      </p:sp>
      <p:sp>
        <p:nvSpPr>
          <p:cNvPr id="180" name="Google Shape;180;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smtClean="0">
                <a:latin typeface="Arial"/>
                <a:ea typeface="Arial"/>
                <a:cs typeface="Arial"/>
                <a:sym typeface="Arial"/>
              </a:rPr>
              <a:t>Fostering </a:t>
            </a:r>
            <a:r>
              <a:rPr lang="en-US" dirty="0">
                <a:latin typeface="Arial"/>
                <a:ea typeface="Arial"/>
                <a:cs typeface="Arial"/>
                <a:sym typeface="Arial"/>
              </a:rPr>
              <a:t>nurturing and supportive relationships with children and families is one of the principles of child development which supports the use of developmentally appropriate practice. The shift of self-regulation from an internal to an external process relies on the foundation provided by secure and supportive relationships between children and their caregivers.</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Developing nurturing relationships extends to families as well. When teachers intentionally engage families, it plays a critical role in the social-emotional development of young children (Grisham-Brown &amp; </a:t>
            </a:r>
            <a:r>
              <a:rPr lang="en-US" dirty="0" err="1">
                <a:latin typeface="Arial"/>
                <a:ea typeface="Arial"/>
                <a:cs typeface="Arial"/>
                <a:sym typeface="Arial"/>
              </a:rPr>
              <a:t>Hemmeter</a:t>
            </a:r>
            <a:r>
              <a:rPr lang="en-US" dirty="0">
                <a:latin typeface="Arial"/>
                <a:ea typeface="Arial"/>
                <a:cs typeface="Arial"/>
                <a:sym typeface="Arial"/>
              </a:rPr>
              <a:t>, 2017, p.207).</a:t>
            </a:r>
            <a:endParaRPr dirty="0">
              <a:latin typeface="Arial"/>
              <a:ea typeface="Arial"/>
              <a:cs typeface="Arial"/>
              <a:sym typeface="Arial"/>
            </a:endParaRPr>
          </a:p>
          <a:p>
            <a:pPr marL="457200" lvl="0" indent="-228600" algn="l" rtl="0">
              <a:lnSpc>
                <a:spcPct val="100000"/>
              </a:lnSpc>
              <a:spcBef>
                <a:spcPts val="0"/>
              </a:spcBef>
              <a:spcAft>
                <a:spcPts val="0"/>
              </a:spcAft>
              <a:buSzPct val="100000"/>
              <a:buFont typeface="Arial" panose="020B0604020202020204" pitchFamily="34" charset="0"/>
              <a:buChar char="•"/>
            </a:pPr>
            <a:r>
              <a:rPr lang="en-US" dirty="0">
                <a:latin typeface="Arial"/>
                <a:ea typeface="Arial"/>
                <a:cs typeface="Arial"/>
                <a:sym typeface="Arial"/>
              </a:rPr>
              <a:t>It teaches children about different expectations in different </a:t>
            </a:r>
            <a:r>
              <a:rPr lang="en-US" dirty="0" smtClean="0">
                <a:latin typeface="Arial"/>
                <a:ea typeface="Arial"/>
                <a:cs typeface="Arial"/>
                <a:sym typeface="Arial"/>
              </a:rPr>
              <a:t>settings</a:t>
            </a:r>
            <a:endParaRPr dirty="0">
              <a:latin typeface="Arial"/>
              <a:ea typeface="Arial"/>
              <a:cs typeface="Arial"/>
              <a:sym typeface="Arial"/>
            </a:endParaRPr>
          </a:p>
          <a:p>
            <a:pPr marL="457200" lvl="0" indent="-228600" algn="l" rtl="0">
              <a:lnSpc>
                <a:spcPct val="100000"/>
              </a:lnSpc>
              <a:spcBef>
                <a:spcPts val="0"/>
              </a:spcBef>
              <a:spcAft>
                <a:spcPts val="0"/>
              </a:spcAft>
              <a:buSzPct val="100000"/>
              <a:buFont typeface="Arial" panose="020B0604020202020204" pitchFamily="34" charset="0"/>
              <a:buChar char="•"/>
            </a:pPr>
            <a:r>
              <a:rPr lang="en-US" dirty="0">
                <a:latin typeface="Arial"/>
                <a:ea typeface="Arial"/>
                <a:cs typeface="Arial"/>
                <a:sym typeface="Arial"/>
              </a:rPr>
              <a:t>It provides children with more examples of social behavior when adults act as a </a:t>
            </a:r>
            <a:r>
              <a:rPr lang="en-US" dirty="0" smtClean="0">
                <a:latin typeface="Arial"/>
                <a:ea typeface="Arial"/>
                <a:cs typeface="Arial"/>
                <a:sym typeface="Arial"/>
              </a:rPr>
              <a:t>models</a:t>
            </a:r>
            <a:endParaRPr dirty="0">
              <a:latin typeface="Arial"/>
              <a:ea typeface="Arial"/>
              <a:cs typeface="Arial"/>
              <a:sym typeface="Arial"/>
            </a:endParaRPr>
          </a:p>
          <a:p>
            <a:pPr marL="457200" lvl="0" indent="-228600" algn="l" rtl="0">
              <a:lnSpc>
                <a:spcPct val="100000"/>
              </a:lnSpc>
              <a:spcBef>
                <a:spcPts val="0"/>
              </a:spcBef>
              <a:spcAft>
                <a:spcPts val="0"/>
              </a:spcAft>
              <a:buSzPct val="100000"/>
              <a:buFont typeface="Arial" panose="020B0604020202020204" pitchFamily="34" charset="0"/>
              <a:buChar char="•"/>
            </a:pPr>
            <a:r>
              <a:rPr lang="en-US" dirty="0">
                <a:latin typeface="Arial"/>
                <a:ea typeface="Arial"/>
                <a:cs typeface="Arial"/>
                <a:sym typeface="Arial"/>
              </a:rPr>
              <a:t>It changes the way important others respond to the child’s behavior when families see teachers model appropriate </a:t>
            </a:r>
            <a:r>
              <a:rPr lang="en-US" dirty="0" smtClean="0">
                <a:latin typeface="Arial"/>
                <a:ea typeface="Arial"/>
                <a:cs typeface="Arial"/>
                <a:sym typeface="Arial"/>
              </a:rPr>
              <a:t>strategies</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188" name="Google Shape;188;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4e912ad0b1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4e912ad0b1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The </a:t>
            </a:r>
            <a:r>
              <a:rPr lang="en-US" dirty="0"/>
              <a:t>context for nurturing and responsive relationships is also foundational to creating a caring community. Teachers should be intentional about helping children develop the prosocial behaviors that support the learning community (Grisham-Brown, </a:t>
            </a:r>
            <a:r>
              <a:rPr lang="en-US" dirty="0" err="1"/>
              <a:t>Hemmeter</a:t>
            </a:r>
            <a:r>
              <a:rPr lang="en-US" dirty="0"/>
              <a:t>, et al., 2017, p</a:t>
            </a:r>
            <a:r>
              <a:rPr lang="en-US" dirty="0" smtClean="0"/>
              <a:t>. 208-209).</a:t>
            </a:r>
            <a:endParaRPr dirty="0"/>
          </a:p>
          <a:p>
            <a:pPr marL="457200" lvl="0" indent="-228600" algn="l" rtl="0">
              <a:spcBef>
                <a:spcPts val="0"/>
              </a:spcBef>
              <a:spcAft>
                <a:spcPts val="0"/>
              </a:spcAft>
              <a:buSzPct val="100000"/>
              <a:buFont typeface="Arial" panose="020B0604020202020204" pitchFamily="34" charset="0"/>
              <a:buChar char="•"/>
            </a:pPr>
            <a:r>
              <a:rPr lang="en-US" dirty="0"/>
              <a:t>Children are always watching. </a:t>
            </a:r>
            <a:r>
              <a:rPr lang="en-US" dirty="0" smtClean="0"/>
              <a:t>As </a:t>
            </a:r>
            <a:r>
              <a:rPr lang="en-US" dirty="0"/>
              <a:t>we discussed on the previous slide, when children see their teacher modeling social behaviors with others, that signals how they should </a:t>
            </a:r>
            <a:r>
              <a:rPr lang="en-US" dirty="0" smtClean="0"/>
              <a:t>behave (ex., using </a:t>
            </a:r>
            <a:r>
              <a:rPr lang="en-US" dirty="0"/>
              <a:t>manners like please, thank you, </a:t>
            </a:r>
            <a:r>
              <a:rPr lang="en-US" dirty="0" smtClean="0"/>
              <a:t>you’re </a:t>
            </a:r>
            <a:r>
              <a:rPr lang="en-US" dirty="0"/>
              <a:t>welcome, or excuse </a:t>
            </a:r>
            <a:r>
              <a:rPr lang="en-US" dirty="0" smtClean="0"/>
              <a:t>me).</a:t>
            </a:r>
            <a:endParaRPr dirty="0"/>
          </a:p>
          <a:p>
            <a:pPr marL="457200" lvl="0" indent="-228600" algn="l" rtl="0">
              <a:spcBef>
                <a:spcPts val="0"/>
              </a:spcBef>
              <a:spcAft>
                <a:spcPts val="0"/>
              </a:spcAft>
              <a:buSzPct val="100000"/>
              <a:buFont typeface="Arial" panose="020B0604020202020204" pitchFamily="34" charset="0"/>
              <a:buChar char="•"/>
            </a:pPr>
            <a:r>
              <a:rPr lang="en-US" dirty="0"/>
              <a:t>In front of the children, demonstrate teamwork (i.e., one prepare for meal while the other person reads a story</a:t>
            </a:r>
            <a:r>
              <a:rPr lang="en-US" dirty="0" smtClean="0"/>
              <a:t>)</a:t>
            </a:r>
            <a:endParaRPr dirty="0"/>
          </a:p>
          <a:p>
            <a:pPr marL="457200" lvl="0" indent="-228600" algn="l" rtl="0">
              <a:spcBef>
                <a:spcPts val="0"/>
              </a:spcBef>
              <a:spcAft>
                <a:spcPts val="0"/>
              </a:spcAft>
              <a:buSzPct val="100000"/>
              <a:buFont typeface="Arial" panose="020B0604020202020204" pitchFamily="34" charset="0"/>
              <a:buChar char="•"/>
            </a:pPr>
            <a:r>
              <a:rPr lang="en-US" dirty="0"/>
              <a:t>Class jobs teach helpfulness and cooperation </a:t>
            </a:r>
            <a:endParaRPr dirty="0"/>
          </a:p>
          <a:p>
            <a:pPr marL="457200" lvl="0" indent="-228600" algn="l" rtl="0">
              <a:spcBef>
                <a:spcPts val="0"/>
              </a:spcBef>
              <a:spcAft>
                <a:spcPts val="0"/>
              </a:spcAft>
              <a:buSzPct val="100000"/>
              <a:buFont typeface="Arial" panose="020B0604020202020204" pitchFamily="34" charset="0"/>
              <a:buChar char="•"/>
            </a:pPr>
            <a:r>
              <a:rPr lang="en-US" dirty="0"/>
              <a:t>Puppets, wagons, floor puzzles, parachute, musical instruments encourage children to invite their peers into their play.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Handout:</a:t>
            </a:r>
            <a:r>
              <a:rPr lang="en-US" dirty="0"/>
              <a:t> Refer to </a:t>
            </a:r>
            <a:r>
              <a:rPr lang="en-US" i="1" dirty="0"/>
              <a:t>Fostering self-regulation skills in the classroom</a:t>
            </a:r>
            <a:endParaRPr i="1" dirty="0"/>
          </a:p>
          <a:p>
            <a:pPr marL="0" lvl="0" indent="0" algn="l" rtl="0">
              <a:spcBef>
                <a:spcPts val="0"/>
              </a:spcBef>
              <a:spcAft>
                <a:spcPts val="0"/>
              </a:spcAft>
              <a:buNone/>
            </a:pPr>
            <a:r>
              <a:rPr lang="en-US" dirty="0" smtClean="0"/>
              <a:t>Draw </a:t>
            </a:r>
            <a:r>
              <a:rPr lang="en-US" dirty="0"/>
              <a:t>participants attention to suggestions at the bottom of the page under </a:t>
            </a:r>
            <a:r>
              <a:rPr lang="en-US" i="1" dirty="0"/>
              <a:t>Building a classroom community that supports </a:t>
            </a:r>
            <a:r>
              <a:rPr lang="en-US" i="1" dirty="0" smtClean="0"/>
              <a:t>self-regulation.</a:t>
            </a:r>
            <a:r>
              <a:rPr lang="en-US" dirty="0" smtClean="0"/>
              <a: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96" name="Google Shape;196;g4e912ad0b1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smtClean="0">
                <a:latin typeface="Arial"/>
                <a:ea typeface="Arial"/>
                <a:cs typeface="Arial"/>
                <a:sym typeface="Arial"/>
              </a:rPr>
              <a:t>The </a:t>
            </a:r>
            <a:r>
              <a:rPr lang="en-US" dirty="0">
                <a:latin typeface="Arial"/>
                <a:ea typeface="Arial"/>
                <a:cs typeface="Arial"/>
                <a:sym typeface="Arial"/>
              </a:rPr>
              <a:t>second set of practices that are part of the universal tier involve the design and implementation of environments that support social-emotional development (Grisham-Brown &amp; </a:t>
            </a:r>
            <a:r>
              <a:rPr lang="en-US" dirty="0" err="1">
                <a:latin typeface="Arial"/>
                <a:ea typeface="Arial"/>
                <a:cs typeface="Arial"/>
                <a:sym typeface="Arial"/>
              </a:rPr>
              <a:t>Hemmeter</a:t>
            </a:r>
            <a:r>
              <a:rPr lang="en-US" dirty="0">
                <a:latin typeface="Arial"/>
                <a:ea typeface="Arial"/>
                <a:cs typeface="Arial"/>
                <a:sym typeface="Arial"/>
              </a:rPr>
              <a:t>, 2017, p.210-11). </a:t>
            </a:r>
            <a:endParaRPr lang="en-US" dirty="0" smtClean="0">
              <a:latin typeface="Arial"/>
              <a:ea typeface="Arial"/>
              <a:cs typeface="Arial"/>
              <a:sym typeface="Arial"/>
            </a:endParaRPr>
          </a:p>
          <a:p>
            <a:pPr marL="0" lvl="0" indent="0" algn="l" rtl="0">
              <a:lnSpc>
                <a:spcPct val="100000"/>
              </a:lnSpc>
              <a:spcBef>
                <a:spcPts val="0"/>
              </a:spcBef>
              <a:spcAft>
                <a:spcPts val="0"/>
              </a:spcAft>
              <a:buSzPts val="1400"/>
              <a:buNone/>
            </a:pPr>
            <a:endParaRPr lang="en-US" dirty="0" smtClean="0">
              <a:latin typeface="Arial"/>
              <a:ea typeface="Arial"/>
              <a:cs typeface="Arial"/>
              <a:sym typeface="Arial"/>
            </a:endParaRPr>
          </a:p>
          <a:p>
            <a:pPr marL="0" lvl="0" indent="0" algn="l" rtl="0">
              <a:lnSpc>
                <a:spcPct val="100000"/>
              </a:lnSpc>
              <a:spcBef>
                <a:spcPts val="0"/>
              </a:spcBef>
              <a:spcAft>
                <a:spcPts val="0"/>
              </a:spcAft>
              <a:buSzPts val="1400"/>
              <a:buNone/>
            </a:pPr>
            <a:r>
              <a:rPr lang="en-US" dirty="0" smtClean="0">
                <a:latin typeface="Arial"/>
                <a:ea typeface="Arial"/>
                <a:cs typeface="Arial"/>
                <a:sym typeface="Arial"/>
              </a:rPr>
              <a:t>High </a:t>
            </a:r>
            <a:r>
              <a:rPr lang="en-US" dirty="0">
                <a:latin typeface="Arial"/>
                <a:ea typeface="Arial"/>
                <a:cs typeface="Arial"/>
                <a:sym typeface="Arial"/>
              </a:rPr>
              <a:t>quality supportive environments are the foundation for children to engage in the self-regulation process.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In the slides to follow, we will look at each feature individually. </a:t>
            </a:r>
            <a:endParaRPr dirty="0">
              <a:latin typeface="Arial"/>
              <a:ea typeface="Arial"/>
              <a:cs typeface="Arial"/>
              <a:sym typeface="Arial"/>
            </a:endParaRPr>
          </a:p>
        </p:txBody>
      </p:sp>
      <p:sp>
        <p:nvSpPr>
          <p:cNvPr id="202" name="Google Shape;20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smtClean="0">
                <a:latin typeface="Arial"/>
                <a:ea typeface="Arial"/>
                <a:cs typeface="Arial"/>
                <a:sym typeface="Arial"/>
              </a:rPr>
              <a:t>The </a:t>
            </a:r>
            <a:r>
              <a:rPr lang="en-US" dirty="0">
                <a:latin typeface="Arial"/>
                <a:ea typeface="Arial"/>
                <a:cs typeface="Arial"/>
                <a:sym typeface="Arial"/>
              </a:rPr>
              <a:t>deposits and withdrawals that we make have a cumulative effect on our relationships with others. This is no different with young children.</a:t>
            </a:r>
            <a:endParaRPr dirty="0">
              <a:latin typeface="Arial"/>
              <a:ea typeface="Arial"/>
              <a:cs typeface="Arial"/>
              <a:sym typeface="Arial"/>
            </a:endParaRPr>
          </a:p>
          <a:p>
            <a:pPr marL="457200" lvl="0" indent="-182880" algn="l" rtl="0">
              <a:lnSpc>
                <a:spcPct val="100000"/>
              </a:lnSpc>
              <a:spcBef>
                <a:spcPts val="0"/>
              </a:spcBef>
              <a:spcAft>
                <a:spcPts val="0"/>
              </a:spcAft>
              <a:buSzPct val="100000"/>
              <a:buFont typeface="Arial" panose="020B0604020202020204" pitchFamily="34" charset="0"/>
              <a:buChar char="•"/>
            </a:pPr>
            <a:r>
              <a:rPr lang="en-US" dirty="0">
                <a:latin typeface="Arial"/>
                <a:ea typeface="Arial"/>
                <a:cs typeface="Arial"/>
                <a:sym typeface="Arial"/>
              </a:rPr>
              <a:t>If you find yourself out of ratio, reframe the situation and stay solution </a:t>
            </a:r>
            <a:r>
              <a:rPr lang="en-US" dirty="0" smtClean="0">
                <a:latin typeface="Arial"/>
                <a:ea typeface="Arial"/>
                <a:cs typeface="Arial"/>
                <a:sym typeface="Arial"/>
              </a:rPr>
              <a:t>focused</a:t>
            </a:r>
            <a:endParaRPr dirty="0">
              <a:latin typeface="Arial"/>
              <a:ea typeface="Arial"/>
              <a:cs typeface="Arial"/>
              <a:sym typeface="Arial"/>
            </a:endParaRPr>
          </a:p>
          <a:p>
            <a:pPr marL="457200" lvl="0" indent="-182880" algn="l" rtl="0">
              <a:lnSpc>
                <a:spcPct val="100000"/>
              </a:lnSpc>
              <a:spcBef>
                <a:spcPts val="0"/>
              </a:spcBef>
              <a:spcAft>
                <a:spcPts val="0"/>
              </a:spcAft>
              <a:buSzPct val="100000"/>
              <a:buFont typeface="Arial" panose="020B0604020202020204" pitchFamily="34" charset="0"/>
              <a:buChar char="•"/>
            </a:pPr>
            <a:r>
              <a:rPr lang="en-US" dirty="0">
                <a:latin typeface="Arial"/>
                <a:ea typeface="Arial"/>
                <a:cs typeface="Arial"/>
                <a:sym typeface="Arial"/>
              </a:rPr>
              <a:t>Consider whether or not your expectations are age and developmentally appropriate for young </a:t>
            </a:r>
            <a:r>
              <a:rPr lang="en-US" dirty="0" smtClean="0">
                <a:latin typeface="Arial"/>
                <a:ea typeface="Arial"/>
                <a:cs typeface="Arial"/>
                <a:sym typeface="Arial"/>
              </a:rPr>
              <a:t>children</a:t>
            </a:r>
            <a:endParaRPr dirty="0">
              <a:latin typeface="Arial"/>
              <a:ea typeface="Arial"/>
              <a:cs typeface="Arial"/>
              <a:sym typeface="Arial"/>
            </a:endParaRPr>
          </a:p>
          <a:p>
            <a:pPr marL="457200" lvl="0" indent="-182880" algn="l" rtl="0">
              <a:lnSpc>
                <a:spcPct val="100000"/>
              </a:lnSpc>
              <a:spcBef>
                <a:spcPts val="0"/>
              </a:spcBef>
              <a:spcAft>
                <a:spcPts val="0"/>
              </a:spcAft>
              <a:buSzPct val="100000"/>
              <a:buFont typeface="Arial" panose="020B0604020202020204" pitchFamily="34" charset="0"/>
              <a:buChar char="•"/>
            </a:pPr>
            <a:r>
              <a:rPr lang="en-US" dirty="0">
                <a:latin typeface="Arial"/>
                <a:ea typeface="Arial"/>
                <a:cs typeface="Arial"/>
                <a:sym typeface="Arial"/>
              </a:rPr>
              <a:t>Consistent with </a:t>
            </a:r>
            <a:r>
              <a:rPr lang="en-US" i="1" dirty="0">
                <a:latin typeface="Arial"/>
                <a:ea typeface="Arial"/>
                <a:cs typeface="Arial"/>
                <a:sym typeface="Arial"/>
              </a:rPr>
              <a:t>DEC Recommended Practice </a:t>
            </a:r>
            <a:r>
              <a:rPr lang="en-US" dirty="0">
                <a:latin typeface="Arial"/>
                <a:ea typeface="Arial"/>
                <a:cs typeface="Arial"/>
                <a:sym typeface="Arial"/>
              </a:rPr>
              <a:t>INS7. Practitioners use explicit feedback and consequences to increase child engagement, play and skills (DEC, 2014).</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a:latin typeface="Arial"/>
                <a:ea typeface="Arial"/>
                <a:cs typeface="Arial"/>
                <a:sym typeface="Arial"/>
              </a:rPr>
              <a:t>Handout:</a:t>
            </a:r>
            <a:r>
              <a:rPr lang="en-US" dirty="0">
                <a:latin typeface="Arial"/>
                <a:ea typeface="Arial"/>
                <a:cs typeface="Arial"/>
                <a:sym typeface="Arial"/>
              </a:rPr>
              <a:t> </a:t>
            </a:r>
            <a:r>
              <a:rPr lang="en-US" i="1" dirty="0">
                <a:latin typeface="Arial"/>
                <a:ea typeface="Arial"/>
                <a:cs typeface="Arial"/>
                <a:sym typeface="Arial"/>
              </a:rPr>
              <a:t>Starters for giving positive feedback </a:t>
            </a:r>
            <a:r>
              <a:rPr lang="en-US" u="sng" dirty="0">
                <a:solidFill>
                  <a:schemeClr val="hlink"/>
                </a:solidFill>
                <a:latin typeface="Arial"/>
                <a:ea typeface="Arial"/>
                <a:cs typeface="Arial"/>
                <a:sym typeface="Arial"/>
                <a:hlinkClick r:id="rId3"/>
              </a:rPr>
              <a:t>http://challengingbehavior.cbcs.usf.edu/docs/ToolsBuildingRelationships_starters-for-giving-positive-feedback.pdf</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smtClean="0">
                <a:latin typeface="Arial"/>
                <a:ea typeface="Arial"/>
                <a:cs typeface="Arial"/>
                <a:sym typeface="Arial"/>
              </a:rPr>
              <a:t>Ask:</a:t>
            </a:r>
            <a:r>
              <a:rPr lang="en-US" dirty="0" smtClean="0">
                <a:latin typeface="Arial"/>
                <a:ea typeface="Arial"/>
                <a:cs typeface="Arial"/>
                <a:sym typeface="Arial"/>
              </a:rPr>
              <a:t> </a:t>
            </a:r>
            <a:r>
              <a:rPr lang="en-US" dirty="0">
                <a:latin typeface="Arial"/>
                <a:ea typeface="Arial"/>
                <a:cs typeface="Arial"/>
                <a:sym typeface="Arial"/>
              </a:rPr>
              <a:t>How do you typically give children feedback when they have a breakdown in self-regulation?</a:t>
            </a:r>
            <a:endParaRPr dirty="0">
              <a:latin typeface="Arial"/>
              <a:ea typeface="Arial"/>
              <a:cs typeface="Arial"/>
              <a:sym typeface="Arial"/>
            </a:endParaRPr>
          </a:p>
        </p:txBody>
      </p:sp>
      <p:sp>
        <p:nvSpPr>
          <p:cNvPr id="209" name="Google Shape;209;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505a84ddb0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505a84ddb0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dirty="0" smtClean="0">
                <a:solidFill>
                  <a:schemeClr val="dk2"/>
                </a:solidFill>
                <a:latin typeface="Times New Roman"/>
                <a:ea typeface="Times New Roman"/>
                <a:cs typeface="Times New Roman"/>
                <a:sym typeface="Times New Roman"/>
              </a:rPr>
              <a:t>Retrieved </a:t>
            </a:r>
            <a:r>
              <a:rPr lang="en-US" sz="1400" dirty="0">
                <a:solidFill>
                  <a:schemeClr val="dk2"/>
                </a:solidFill>
                <a:latin typeface="Times New Roman"/>
                <a:ea typeface="Times New Roman"/>
                <a:cs typeface="Times New Roman"/>
                <a:sym typeface="Times New Roman"/>
              </a:rPr>
              <a:t>from </a:t>
            </a:r>
            <a:r>
              <a:rPr lang="en-US" sz="1400" u="sng" dirty="0">
                <a:solidFill>
                  <a:schemeClr val="accent5"/>
                </a:solidFill>
                <a:latin typeface="Times New Roman"/>
                <a:ea typeface="Times New Roman"/>
                <a:cs typeface="Times New Roman"/>
                <a:sym typeface="Times New Roman"/>
                <a:hlinkClick r:id="rId3"/>
              </a:rPr>
              <a:t>https://www.youtube.com/watch?v=RQLvVdbaJWw</a:t>
            </a:r>
            <a:endParaRPr sz="1400" dirty="0">
              <a:solidFill>
                <a:schemeClr val="dk2"/>
              </a:solidFill>
              <a:latin typeface="Times New Roman"/>
              <a:ea typeface="Times New Roman"/>
              <a:cs typeface="Times New Roman"/>
              <a:sym typeface="Times New Roman"/>
            </a:endParaRPr>
          </a:p>
          <a:p>
            <a:pPr marL="0" lvl="0" indent="0" algn="l" rtl="0">
              <a:spcBef>
                <a:spcPts val="0"/>
              </a:spcBef>
              <a:spcAft>
                <a:spcPts val="0"/>
              </a:spcAft>
              <a:buNone/>
            </a:pPr>
            <a:endParaRPr b="1" dirty="0"/>
          </a:p>
        </p:txBody>
      </p:sp>
      <p:sp>
        <p:nvSpPr>
          <p:cNvPr id="218" name="Google Shape;218;g505a84ddb0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 name="Google Shape;8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smtClean="0">
                <a:latin typeface="Arial"/>
                <a:ea typeface="Arial"/>
                <a:cs typeface="Arial"/>
                <a:sym typeface="Arial"/>
              </a:rPr>
              <a:t>Following </a:t>
            </a:r>
            <a:r>
              <a:rPr lang="en-US" dirty="0">
                <a:latin typeface="Arial"/>
                <a:ea typeface="Arial"/>
                <a:cs typeface="Arial"/>
                <a:sym typeface="Arial"/>
              </a:rPr>
              <a:t>a predictable schedule meets children’s basic need for predictability and control. It also let’s children know how to behave.  </a:t>
            </a:r>
            <a:endParaRPr lang="en-US" dirty="0" smtClean="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Schedules work best when posted at eye level with words and photographs or images of the routines and activities of the day.</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b="0" dirty="0">
              <a:latin typeface="Arial"/>
              <a:ea typeface="Arial"/>
              <a:cs typeface="Arial"/>
              <a:sym typeface="Arial"/>
            </a:endParaRPr>
          </a:p>
          <a:p>
            <a:pPr marL="0" lvl="0" indent="0" algn="l" rtl="0">
              <a:lnSpc>
                <a:spcPct val="89000"/>
              </a:lnSpc>
              <a:spcBef>
                <a:spcPts val="0"/>
              </a:spcBef>
              <a:spcAft>
                <a:spcPts val="0"/>
              </a:spcAft>
              <a:buSzPts val="4400"/>
              <a:buNone/>
            </a:pPr>
            <a:r>
              <a:rPr lang="en-US" b="0" dirty="0">
                <a:solidFill>
                  <a:srgbClr val="000000"/>
                </a:solidFill>
                <a:latin typeface="Arial"/>
                <a:ea typeface="Arial"/>
                <a:cs typeface="Arial"/>
                <a:sym typeface="Arial"/>
              </a:rPr>
              <a:t>Ways that predictable schedules support social emotional development:</a:t>
            </a:r>
            <a:endParaRPr b="0" dirty="0">
              <a:solidFill>
                <a:srgbClr val="000000"/>
              </a:solidFill>
              <a:latin typeface="Arial"/>
              <a:ea typeface="Arial"/>
              <a:cs typeface="Arial"/>
              <a:sym typeface="Arial"/>
            </a:endParaRPr>
          </a:p>
          <a:p>
            <a:pPr marL="457200" lvl="0" indent="-182880" algn="l" rtl="0">
              <a:lnSpc>
                <a:spcPct val="100000"/>
              </a:lnSpc>
              <a:spcBef>
                <a:spcPts val="0"/>
              </a:spcBef>
              <a:spcAft>
                <a:spcPts val="0"/>
              </a:spcAft>
              <a:buClr>
                <a:srgbClr val="000000"/>
              </a:buClr>
              <a:buSzPct val="100000"/>
              <a:buFont typeface="Arial" panose="020B0604020202020204" pitchFamily="34" charset="0"/>
              <a:buChar char="•"/>
            </a:pPr>
            <a:r>
              <a:rPr lang="en-US" dirty="0">
                <a:solidFill>
                  <a:srgbClr val="000000"/>
                </a:solidFill>
                <a:latin typeface="Arial"/>
                <a:ea typeface="Arial"/>
                <a:cs typeface="Arial"/>
                <a:sym typeface="Arial"/>
              </a:rPr>
              <a:t>They support competence and </a:t>
            </a:r>
            <a:r>
              <a:rPr lang="en-US" dirty="0" smtClean="0">
                <a:solidFill>
                  <a:srgbClr val="000000"/>
                </a:solidFill>
                <a:latin typeface="Arial"/>
                <a:ea typeface="Arial"/>
                <a:cs typeface="Arial"/>
                <a:sym typeface="Arial"/>
              </a:rPr>
              <a:t>confidence</a:t>
            </a:r>
            <a:endParaRPr dirty="0">
              <a:solidFill>
                <a:srgbClr val="000000"/>
              </a:solidFill>
              <a:latin typeface="Arial"/>
              <a:ea typeface="Arial"/>
              <a:cs typeface="Arial"/>
              <a:sym typeface="Arial"/>
            </a:endParaRPr>
          </a:p>
          <a:p>
            <a:pPr marL="457200" lvl="0" indent="-182880" algn="l" rtl="0">
              <a:lnSpc>
                <a:spcPct val="100000"/>
              </a:lnSpc>
              <a:spcBef>
                <a:spcPts val="0"/>
              </a:spcBef>
              <a:spcAft>
                <a:spcPts val="0"/>
              </a:spcAft>
              <a:buClr>
                <a:srgbClr val="000000"/>
              </a:buClr>
              <a:buSzPct val="100000"/>
              <a:buFont typeface="Arial" panose="020B0604020202020204" pitchFamily="34" charset="0"/>
              <a:buChar char="•"/>
            </a:pPr>
            <a:r>
              <a:rPr lang="en-US" dirty="0">
                <a:solidFill>
                  <a:srgbClr val="000000"/>
                </a:solidFill>
                <a:latin typeface="Arial"/>
                <a:ea typeface="Arial"/>
                <a:cs typeface="Arial"/>
                <a:sym typeface="Arial"/>
              </a:rPr>
              <a:t>They provide </a:t>
            </a:r>
            <a:r>
              <a:rPr lang="en-US" dirty="0" smtClean="0">
                <a:solidFill>
                  <a:srgbClr val="000000"/>
                </a:solidFill>
                <a:latin typeface="Arial"/>
                <a:ea typeface="Arial"/>
                <a:cs typeface="Arial"/>
                <a:sym typeface="Arial"/>
              </a:rPr>
              <a:t>predictability</a:t>
            </a:r>
            <a:endParaRPr dirty="0">
              <a:solidFill>
                <a:srgbClr val="000000"/>
              </a:solidFill>
              <a:latin typeface="Arial"/>
              <a:ea typeface="Arial"/>
              <a:cs typeface="Arial"/>
              <a:sym typeface="Arial"/>
            </a:endParaRPr>
          </a:p>
          <a:p>
            <a:pPr marL="457200" lvl="0" indent="-182880" algn="l" rtl="0">
              <a:lnSpc>
                <a:spcPct val="100000"/>
              </a:lnSpc>
              <a:spcBef>
                <a:spcPts val="0"/>
              </a:spcBef>
              <a:spcAft>
                <a:spcPts val="0"/>
              </a:spcAft>
              <a:buClr>
                <a:srgbClr val="000000"/>
              </a:buClr>
              <a:buSzPct val="100000"/>
              <a:buFont typeface="Arial" panose="020B0604020202020204" pitchFamily="34" charset="0"/>
              <a:buChar char="•"/>
            </a:pPr>
            <a:r>
              <a:rPr lang="en-US" dirty="0">
                <a:solidFill>
                  <a:srgbClr val="000000"/>
                </a:solidFill>
                <a:latin typeface="Arial"/>
                <a:ea typeface="Arial"/>
                <a:cs typeface="Arial"/>
                <a:sym typeface="Arial"/>
              </a:rPr>
              <a:t>They help develop a sense of security and </a:t>
            </a:r>
            <a:r>
              <a:rPr lang="en-US" dirty="0" smtClean="0">
                <a:solidFill>
                  <a:srgbClr val="000000"/>
                </a:solidFill>
                <a:latin typeface="Arial"/>
                <a:ea typeface="Arial"/>
                <a:cs typeface="Arial"/>
                <a:sym typeface="Arial"/>
              </a:rPr>
              <a:t>control</a:t>
            </a:r>
            <a:endParaRPr dirty="0">
              <a:solidFill>
                <a:srgbClr val="000000"/>
              </a:solidFill>
              <a:latin typeface="Arial"/>
              <a:ea typeface="Arial"/>
              <a:cs typeface="Arial"/>
              <a:sym typeface="Arial"/>
            </a:endParaRPr>
          </a:p>
          <a:p>
            <a:pPr marL="457200" lvl="0" indent="-182880" algn="l" rtl="0">
              <a:lnSpc>
                <a:spcPct val="100000"/>
              </a:lnSpc>
              <a:spcBef>
                <a:spcPts val="0"/>
              </a:spcBef>
              <a:spcAft>
                <a:spcPts val="0"/>
              </a:spcAft>
              <a:buClr>
                <a:srgbClr val="000000"/>
              </a:buClr>
              <a:buSzPct val="100000"/>
              <a:buFont typeface="Arial" panose="020B0604020202020204" pitchFamily="34" charset="0"/>
              <a:buChar char="•"/>
            </a:pPr>
            <a:r>
              <a:rPr lang="en-US" dirty="0">
                <a:solidFill>
                  <a:srgbClr val="000000"/>
                </a:solidFill>
                <a:latin typeface="Arial"/>
                <a:ea typeface="Arial"/>
                <a:cs typeface="Arial"/>
                <a:sym typeface="Arial"/>
              </a:rPr>
              <a:t>They provide opportunities for learning and </a:t>
            </a:r>
            <a:r>
              <a:rPr lang="en-US" dirty="0" smtClean="0">
                <a:solidFill>
                  <a:srgbClr val="000000"/>
                </a:solidFill>
                <a:latin typeface="Arial"/>
                <a:ea typeface="Arial"/>
                <a:cs typeface="Arial"/>
                <a:sym typeface="Arial"/>
              </a:rPr>
              <a:t>development</a:t>
            </a:r>
            <a:endParaRPr dirty="0">
              <a:solidFill>
                <a:srgbClr val="000000"/>
              </a:solidFill>
              <a:latin typeface="Arial"/>
              <a:ea typeface="Arial"/>
              <a:cs typeface="Arial"/>
              <a:sym typeface="Arial"/>
            </a:endParaRPr>
          </a:p>
        </p:txBody>
      </p:sp>
      <p:sp>
        <p:nvSpPr>
          <p:cNvPr id="226" name="Google Shape;226;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dirty="0" smtClean="0">
                <a:latin typeface="Arial"/>
                <a:ea typeface="Arial"/>
                <a:cs typeface="Arial"/>
                <a:sym typeface="Arial"/>
              </a:rPr>
              <a:t>Disruptions </a:t>
            </a:r>
            <a:r>
              <a:rPr lang="en-US" dirty="0">
                <a:latin typeface="Arial"/>
                <a:ea typeface="Arial"/>
                <a:cs typeface="Arial"/>
                <a:sym typeface="Arial"/>
              </a:rPr>
              <a:t>in the schedule can be problematic and lead to self-regulation challenges for some children. It’s important to tell children about changes in the daily routine in ways that they can understand (i.e., visuals placed next to an activity, discussed during morning meeting, or a symbol placed on the picture schedule).</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b="1"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a:latin typeface="Arial"/>
                <a:ea typeface="Arial"/>
                <a:cs typeface="Arial"/>
                <a:sym typeface="Arial"/>
              </a:rPr>
              <a:t>Ask:</a:t>
            </a:r>
            <a:r>
              <a:rPr lang="en-US" dirty="0">
                <a:latin typeface="Arial"/>
                <a:ea typeface="Arial"/>
                <a:cs typeface="Arial"/>
                <a:sym typeface="Arial"/>
              </a:rPr>
              <a:t> What are some ways you let children know if there is a change in the schedule?</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235" name="Google Shape;235;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4cd91cc4bb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4cd91cc4bb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b="1" dirty="0" smtClean="0">
                <a:latin typeface="Arial"/>
                <a:ea typeface="Arial"/>
                <a:cs typeface="Arial"/>
                <a:sym typeface="Arial"/>
              </a:rPr>
              <a:t>Activity </a:t>
            </a:r>
            <a:r>
              <a:rPr lang="en-US" b="1" dirty="0">
                <a:latin typeface="Arial"/>
                <a:ea typeface="Arial"/>
                <a:cs typeface="Arial"/>
                <a:sym typeface="Arial"/>
              </a:rPr>
              <a:t>(15 </a:t>
            </a:r>
            <a:r>
              <a:rPr lang="en-US" b="1" dirty="0" smtClean="0">
                <a:latin typeface="Arial"/>
                <a:ea typeface="Arial"/>
                <a:cs typeface="Arial"/>
                <a:sym typeface="Arial"/>
              </a:rPr>
              <a:t>min.): </a:t>
            </a:r>
            <a:r>
              <a:rPr lang="en-US" dirty="0" smtClean="0">
                <a:latin typeface="Arial"/>
                <a:ea typeface="Arial"/>
                <a:cs typeface="Arial"/>
                <a:sym typeface="Arial"/>
              </a:rPr>
              <a:t>Schedules </a:t>
            </a:r>
            <a:r>
              <a:rPr lang="en-US" dirty="0">
                <a:latin typeface="Arial"/>
                <a:ea typeface="Arial"/>
                <a:cs typeface="Arial"/>
                <a:sym typeface="Arial"/>
              </a:rPr>
              <a:t>and Routines: Group Problem Solving</a:t>
            </a:r>
            <a:endParaRPr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dirty="0" smtClean="0">
                <a:latin typeface="Arial"/>
                <a:ea typeface="Arial"/>
                <a:cs typeface="Arial"/>
                <a:sym typeface="Arial"/>
              </a:rPr>
              <a:t>From Early Childhood Learning and Knowledge Center; download </a:t>
            </a:r>
            <a:r>
              <a:rPr lang="en-US" dirty="0">
                <a:latin typeface="Arial"/>
                <a:ea typeface="Arial"/>
                <a:cs typeface="Arial"/>
                <a:sym typeface="Arial"/>
              </a:rPr>
              <a:t>and print facilitators guide at  </a:t>
            </a:r>
            <a:r>
              <a:rPr lang="en-US" u="sng" dirty="0">
                <a:solidFill>
                  <a:schemeClr val="accent5"/>
                </a:solidFill>
                <a:latin typeface="Arial"/>
                <a:ea typeface="Arial"/>
                <a:cs typeface="Arial"/>
                <a:sym typeface="Arial"/>
                <a:hlinkClick r:id="rId3"/>
              </a:rPr>
              <a:t>https://eclkc.ohs.acf.hhs.gov/sites/default/files/pdf/no-search/iss/managing-the-classroom/schedulesandroutines-la-opt-group.pdf</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Write each scenario at the top of chart paper or large index cards. Divide participants into smaller groups. Ask them to brainstorm possible solutions. Depending on the amount of time, participants can rotate between scenarios. Take turns reporting out. </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244" name="Google Shape;244;g4cd91cc4bb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smtClean="0"/>
              <a:t>Establishing </a:t>
            </a:r>
            <a:r>
              <a:rPr lang="en-US" dirty="0"/>
              <a:t>expectations and rules is a universal support used to encourage appropriate social-emotional  </a:t>
            </a:r>
            <a:r>
              <a:rPr lang="en-US" dirty="0" smtClean="0"/>
              <a:t>behaviors </a:t>
            </a:r>
            <a:r>
              <a:rPr lang="en-US" dirty="0"/>
              <a:t>and prevent challenging behavior (Grisham-Brown, </a:t>
            </a:r>
            <a:r>
              <a:rPr lang="en-US" dirty="0" err="1"/>
              <a:t>Hemmeter</a:t>
            </a:r>
            <a:r>
              <a:rPr lang="en-US" dirty="0"/>
              <a:t>, et al, 2017, p.212).</a:t>
            </a:r>
            <a:endParaRPr dirty="0"/>
          </a:p>
          <a:p>
            <a:pPr marL="0" lvl="0" indent="0" algn="l" rtl="0">
              <a:lnSpc>
                <a:spcPct val="100000"/>
              </a:lnSpc>
              <a:spcBef>
                <a:spcPts val="0"/>
              </a:spcBef>
              <a:spcAft>
                <a:spcPts val="0"/>
              </a:spcAft>
              <a:buSzPts val="1400"/>
              <a:buNone/>
            </a:pPr>
            <a:endParaRPr b="1" dirty="0"/>
          </a:p>
        </p:txBody>
      </p:sp>
      <p:sp>
        <p:nvSpPr>
          <p:cNvPr id="252" name="Google Shape;252;p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smtClean="0">
                <a:latin typeface="Arial"/>
                <a:ea typeface="Arial"/>
                <a:cs typeface="Arial"/>
                <a:sym typeface="Arial"/>
              </a:rPr>
              <a:t>When </a:t>
            </a:r>
            <a:r>
              <a:rPr lang="en-US" dirty="0">
                <a:latin typeface="Arial"/>
                <a:ea typeface="Arial"/>
                <a:cs typeface="Arial"/>
                <a:sym typeface="Arial"/>
              </a:rPr>
              <a:t>developing behavior expectations or rules for the group, ask yourself, what do I want to </a:t>
            </a:r>
            <a:r>
              <a:rPr lang="en-US" dirty="0" smtClean="0">
                <a:latin typeface="Arial"/>
                <a:ea typeface="Arial"/>
                <a:cs typeface="Arial"/>
                <a:sym typeface="Arial"/>
              </a:rPr>
              <a:t>see </a:t>
            </a:r>
            <a:r>
              <a:rPr lang="en-US" dirty="0">
                <a:latin typeface="Arial"/>
                <a:ea typeface="Arial"/>
                <a:cs typeface="Arial"/>
                <a:sym typeface="Arial"/>
              </a:rPr>
              <a:t>versus what don’t I want to see</a:t>
            </a:r>
            <a:r>
              <a:rPr lang="en-US" dirty="0" smtClean="0">
                <a:latin typeface="Arial"/>
                <a:ea typeface="Arial"/>
                <a:cs typeface="Arial"/>
                <a:sym typeface="Arial"/>
              </a:rPr>
              <a:t>?</a:t>
            </a: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Consider involving the children in developing the “rules” for each expectation. Offer a simple rational (i.e., safety concerns), and then ask them to brainstorm ideas.</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 </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259" name="Google Shape;259;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smtClean="0">
                <a:latin typeface="Arial"/>
                <a:ea typeface="Arial"/>
                <a:cs typeface="Arial"/>
                <a:sym typeface="Arial"/>
              </a:rPr>
              <a:t>Presenter:</a:t>
            </a:r>
            <a:r>
              <a:rPr lang="en-US" dirty="0" smtClean="0">
                <a:latin typeface="Arial"/>
                <a:ea typeface="Arial"/>
                <a:cs typeface="Arial"/>
                <a:sym typeface="Arial"/>
              </a:rPr>
              <a:t> Ask if anyone has seen or used a behavior matrix before. Explain that to create a matrix, list the expectation down the side and the setting, routine or activity across the top. </a:t>
            </a:r>
          </a:p>
          <a:p>
            <a:pPr marL="0" lvl="0" indent="0" algn="l" rtl="0">
              <a:lnSpc>
                <a:spcPct val="100000"/>
              </a:lnSpc>
              <a:spcBef>
                <a:spcPts val="0"/>
              </a:spcBef>
              <a:spcAft>
                <a:spcPts val="0"/>
              </a:spcAft>
              <a:buSzPts val="1400"/>
              <a:buNone/>
            </a:pPr>
            <a:r>
              <a:rPr lang="en-US" dirty="0" smtClean="0">
                <a:latin typeface="Arial"/>
                <a:ea typeface="Arial"/>
                <a:cs typeface="Arial"/>
                <a:sym typeface="Arial"/>
              </a:rPr>
              <a:t>The matrix on the slide is based on the routines of the day. Notice that observable language is used to describe the behaviors we expect to see from everyone.</a:t>
            </a:r>
          </a:p>
          <a:p>
            <a:pPr marL="0" lvl="0" indent="0" algn="l" rtl="0">
              <a:lnSpc>
                <a:spcPct val="100000"/>
              </a:lnSpc>
              <a:spcBef>
                <a:spcPts val="0"/>
              </a:spcBef>
              <a:spcAft>
                <a:spcPts val="0"/>
              </a:spcAft>
              <a:buSzPts val="1400"/>
              <a:buNone/>
            </a:pPr>
            <a:r>
              <a:rPr lang="en-US" dirty="0" smtClean="0">
                <a:latin typeface="Arial"/>
                <a:ea typeface="Arial"/>
                <a:cs typeface="Arial"/>
                <a:sym typeface="Arial"/>
              </a:rPr>
              <a:t> </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40247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smtClean="0">
                <a:latin typeface="Arial"/>
                <a:ea typeface="Arial"/>
                <a:cs typeface="Arial"/>
                <a:sym typeface="Arial"/>
              </a:rPr>
              <a:t>Ask</a:t>
            </a:r>
            <a:r>
              <a:rPr lang="en-US" dirty="0" smtClean="0">
                <a:latin typeface="Arial"/>
                <a:ea typeface="Arial"/>
                <a:cs typeface="Arial"/>
                <a:sym typeface="Arial"/>
              </a:rPr>
              <a:t> </a:t>
            </a:r>
            <a:r>
              <a:rPr lang="en-US" dirty="0">
                <a:latin typeface="Arial"/>
                <a:ea typeface="Arial"/>
                <a:cs typeface="Arial"/>
                <a:sym typeface="Arial"/>
              </a:rPr>
              <a:t>if anyone has seen or used a behavior </a:t>
            </a:r>
            <a:r>
              <a:rPr lang="en-US" dirty="0" smtClean="0">
                <a:latin typeface="Arial"/>
                <a:ea typeface="Arial"/>
                <a:cs typeface="Arial"/>
                <a:sym typeface="Arial"/>
              </a:rPr>
              <a:t>matrix. </a:t>
            </a:r>
          </a:p>
          <a:p>
            <a:pPr marL="0" lvl="0" indent="0" algn="l" rtl="0">
              <a:lnSpc>
                <a:spcPct val="100000"/>
              </a:lnSpc>
              <a:spcBef>
                <a:spcPts val="0"/>
              </a:spcBef>
              <a:spcAft>
                <a:spcPts val="0"/>
              </a:spcAft>
              <a:buSzPts val="1400"/>
              <a:buNone/>
            </a:pPr>
            <a:endParaRPr lang="en-US" dirty="0" smtClean="0">
              <a:latin typeface="Arial"/>
              <a:ea typeface="Arial"/>
              <a:cs typeface="Arial"/>
              <a:sym typeface="Arial"/>
            </a:endParaRPr>
          </a:p>
          <a:p>
            <a:pPr marL="0" lvl="0" indent="0" algn="l" rtl="0">
              <a:lnSpc>
                <a:spcPct val="100000"/>
              </a:lnSpc>
              <a:spcBef>
                <a:spcPts val="0"/>
              </a:spcBef>
              <a:spcAft>
                <a:spcPts val="0"/>
              </a:spcAft>
              <a:buSzPts val="1400"/>
              <a:buNone/>
            </a:pPr>
            <a:r>
              <a:rPr lang="en-US" dirty="0" smtClean="0">
                <a:latin typeface="Arial"/>
                <a:ea typeface="Arial"/>
                <a:cs typeface="Arial"/>
                <a:sym typeface="Arial"/>
              </a:rPr>
              <a:t>Explain </a:t>
            </a:r>
            <a:r>
              <a:rPr lang="en-US" dirty="0">
                <a:latin typeface="Arial"/>
                <a:ea typeface="Arial"/>
                <a:cs typeface="Arial"/>
                <a:sym typeface="Arial"/>
              </a:rPr>
              <a:t>that to create a matrix, list the expectation down the side and the setting, </a:t>
            </a:r>
            <a:r>
              <a:rPr lang="en-US" dirty="0" smtClean="0">
                <a:latin typeface="Arial"/>
                <a:ea typeface="Arial"/>
                <a:cs typeface="Arial"/>
                <a:sym typeface="Arial"/>
              </a:rPr>
              <a:t>routine, </a:t>
            </a:r>
            <a:r>
              <a:rPr lang="en-US" dirty="0">
                <a:latin typeface="Arial"/>
                <a:ea typeface="Arial"/>
                <a:cs typeface="Arial"/>
                <a:sym typeface="Arial"/>
              </a:rPr>
              <a:t>or activity across the top.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lang="en-US" dirty="0" smtClean="0">
              <a:latin typeface="Arial"/>
              <a:ea typeface="Arial"/>
              <a:cs typeface="Arial"/>
              <a:sym typeface="Arial"/>
            </a:endParaRPr>
          </a:p>
          <a:p>
            <a:pPr marL="0" lvl="0" indent="0" algn="l" rtl="0">
              <a:lnSpc>
                <a:spcPct val="100000"/>
              </a:lnSpc>
              <a:spcBef>
                <a:spcPts val="0"/>
              </a:spcBef>
              <a:spcAft>
                <a:spcPts val="0"/>
              </a:spcAft>
              <a:buSzPts val="1400"/>
              <a:buNone/>
            </a:pPr>
            <a:r>
              <a:rPr lang="en-US" dirty="0" smtClean="0">
                <a:latin typeface="Arial"/>
                <a:ea typeface="Arial"/>
                <a:cs typeface="Arial"/>
                <a:sym typeface="Arial"/>
              </a:rPr>
              <a:t>The </a:t>
            </a:r>
            <a:r>
              <a:rPr lang="en-US" dirty="0">
                <a:latin typeface="Arial"/>
                <a:ea typeface="Arial"/>
                <a:cs typeface="Arial"/>
                <a:sym typeface="Arial"/>
              </a:rPr>
              <a:t>matrix on the slide is based on the routines of the day. Notice that observable language is used to describe the behaviors we expect to see from everyone.</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 </a:t>
            </a:r>
            <a:endParaRPr dirty="0">
              <a:latin typeface="Arial"/>
              <a:ea typeface="Arial"/>
              <a:cs typeface="Arial"/>
              <a:sym typeface="Arial"/>
            </a:endParaRPr>
          </a:p>
        </p:txBody>
      </p:sp>
      <p:sp>
        <p:nvSpPr>
          <p:cNvPr id="268" name="Google Shape;268;p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smtClean="0">
                <a:latin typeface="Arial"/>
                <a:ea typeface="Arial"/>
                <a:cs typeface="Arial"/>
                <a:sym typeface="Arial"/>
              </a:rPr>
              <a:t>This </a:t>
            </a:r>
            <a:r>
              <a:rPr lang="en-US" dirty="0">
                <a:latin typeface="Arial"/>
                <a:ea typeface="Arial"/>
                <a:cs typeface="Arial"/>
                <a:sym typeface="Arial"/>
              </a:rPr>
              <a:t>matrix is an example of using the program expectations to guide the rules everyone must follow across settings.</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Explain the importance of sharing with families to promote consistency between environments.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275" name="Google Shape;275;p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smtClean="0">
                <a:latin typeface="Arial"/>
                <a:ea typeface="Arial"/>
                <a:cs typeface="Arial"/>
                <a:sym typeface="Arial"/>
              </a:rPr>
              <a:t>These </a:t>
            </a:r>
            <a:r>
              <a:rPr lang="en-US" dirty="0">
                <a:latin typeface="Arial"/>
                <a:ea typeface="Arial"/>
                <a:cs typeface="Arial"/>
                <a:sym typeface="Arial"/>
              </a:rPr>
              <a:t>are some of the benefits for using a behavior matrix. </a:t>
            </a:r>
            <a:endParaRPr dirty="0">
              <a:latin typeface="Arial"/>
              <a:ea typeface="Arial"/>
              <a:cs typeface="Arial"/>
              <a:sym typeface="Arial"/>
            </a:endParaRPr>
          </a:p>
          <a:p>
            <a:pPr marL="457200" lvl="0" indent="-182880" algn="l" rtl="0">
              <a:lnSpc>
                <a:spcPct val="100000"/>
              </a:lnSpc>
              <a:spcBef>
                <a:spcPts val="0"/>
              </a:spcBef>
              <a:spcAft>
                <a:spcPts val="0"/>
              </a:spcAft>
              <a:buSzPct val="100000"/>
              <a:buFont typeface="Arial" panose="020B0604020202020204" pitchFamily="34" charset="0"/>
              <a:buChar char="•"/>
            </a:pPr>
            <a:r>
              <a:rPr lang="en-US" dirty="0">
                <a:latin typeface="Arial"/>
                <a:ea typeface="Arial"/>
                <a:cs typeface="Arial"/>
                <a:sym typeface="Arial"/>
              </a:rPr>
              <a:t>Allow for the individualization of the behavior expectations by establishing rules in each classroom. Program expectations can be individualized for each classroom through the classroom rules.</a:t>
            </a:r>
            <a:endParaRPr dirty="0">
              <a:latin typeface="Arial"/>
              <a:ea typeface="Arial"/>
              <a:cs typeface="Arial"/>
              <a:sym typeface="Arial"/>
            </a:endParaRPr>
          </a:p>
          <a:p>
            <a:pPr marL="457200" lvl="0" indent="-182880" algn="l" rtl="0">
              <a:lnSpc>
                <a:spcPct val="100000"/>
              </a:lnSpc>
              <a:spcBef>
                <a:spcPts val="0"/>
              </a:spcBef>
              <a:spcAft>
                <a:spcPts val="0"/>
              </a:spcAft>
              <a:buSzPct val="100000"/>
              <a:buFont typeface="Arial" panose="020B0604020202020204" pitchFamily="34" charset="0"/>
              <a:buChar char="•"/>
            </a:pPr>
            <a:r>
              <a:rPr lang="en-US" dirty="0">
                <a:latin typeface="Arial"/>
                <a:ea typeface="Arial"/>
                <a:cs typeface="Arial"/>
                <a:sym typeface="Arial"/>
              </a:rPr>
              <a:t>Adults should be just as accountable as children for following established rules. </a:t>
            </a:r>
            <a:endParaRPr dirty="0">
              <a:latin typeface="Arial"/>
              <a:ea typeface="Arial"/>
              <a:cs typeface="Arial"/>
              <a:sym typeface="Arial"/>
            </a:endParaRPr>
          </a:p>
          <a:p>
            <a:pPr marL="457200" lvl="0" indent="-182880" algn="l" rtl="0">
              <a:lnSpc>
                <a:spcPct val="100000"/>
              </a:lnSpc>
              <a:spcBef>
                <a:spcPts val="0"/>
              </a:spcBef>
              <a:spcAft>
                <a:spcPts val="0"/>
              </a:spcAft>
              <a:buSzPct val="100000"/>
              <a:buFont typeface="Arial" panose="020B0604020202020204" pitchFamily="34" charset="0"/>
              <a:buChar char="•"/>
            </a:pPr>
            <a:r>
              <a:rPr lang="en-US" dirty="0">
                <a:latin typeface="Arial"/>
                <a:ea typeface="Arial"/>
                <a:cs typeface="Arial"/>
                <a:sym typeface="Arial"/>
              </a:rPr>
              <a:t>When new adults are in classroom (e.g., substitutes, families, specialists) having established rules helps maintain consistency and predictability for children. </a:t>
            </a:r>
            <a:endParaRPr dirty="0">
              <a:latin typeface="Arial"/>
              <a:ea typeface="Arial"/>
              <a:cs typeface="Arial"/>
              <a:sym typeface="Arial"/>
            </a:endParaRPr>
          </a:p>
        </p:txBody>
      </p:sp>
      <p:sp>
        <p:nvSpPr>
          <p:cNvPr id="283" name="Google Shape;283;p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4cd91cc4bb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4cd91cc4bb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dirty="0" smtClean="0">
                <a:latin typeface="Arial"/>
                <a:ea typeface="Arial"/>
                <a:cs typeface="Arial"/>
                <a:sym typeface="Arial"/>
              </a:rPr>
              <a:t>The </a:t>
            </a:r>
            <a:r>
              <a:rPr lang="en-US" dirty="0">
                <a:latin typeface="Arial"/>
                <a:ea typeface="Arial"/>
                <a:cs typeface="Arial"/>
                <a:sym typeface="Arial"/>
              </a:rPr>
              <a:t>purpose of this activity is to help you identify what your expectations are for the activities and routines that happen throughout the day and then develop a plan for how you will teach those </a:t>
            </a:r>
            <a:r>
              <a:rPr lang="en-US" dirty="0" smtClean="0">
                <a:latin typeface="Arial"/>
                <a:ea typeface="Arial"/>
                <a:cs typeface="Arial"/>
                <a:sym typeface="Arial"/>
              </a:rPr>
              <a:t>expectations</a:t>
            </a: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b="1" dirty="0" smtClean="0">
                <a:latin typeface="Arial"/>
                <a:ea typeface="Arial"/>
                <a:cs typeface="Arial"/>
                <a:sym typeface="Arial"/>
              </a:rPr>
              <a:t>Activity </a:t>
            </a:r>
            <a:r>
              <a:rPr lang="en-US" b="1" dirty="0">
                <a:latin typeface="Arial"/>
                <a:ea typeface="Arial"/>
                <a:cs typeface="Arial"/>
                <a:sym typeface="Arial"/>
              </a:rPr>
              <a:t>(10 </a:t>
            </a:r>
            <a:r>
              <a:rPr lang="en-US" b="1" dirty="0" smtClean="0">
                <a:latin typeface="Arial"/>
                <a:ea typeface="Arial"/>
                <a:cs typeface="Arial"/>
                <a:sym typeface="Arial"/>
              </a:rPr>
              <a:t>min.): </a:t>
            </a:r>
            <a:r>
              <a:rPr lang="en-US" dirty="0" smtClean="0">
                <a:latin typeface="Arial"/>
                <a:ea typeface="Arial"/>
                <a:cs typeface="Arial"/>
                <a:sym typeface="Arial"/>
              </a:rPr>
              <a:t>Stating </a:t>
            </a:r>
            <a:r>
              <a:rPr lang="en-US" dirty="0">
                <a:latin typeface="Arial"/>
                <a:ea typeface="Arial"/>
                <a:cs typeface="Arial"/>
                <a:sym typeface="Arial"/>
              </a:rPr>
              <a:t>Behavior Expectations: Teaching Behavioral Expectations</a:t>
            </a:r>
            <a:endParaRPr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dirty="0" smtClean="0">
                <a:latin typeface="Arial"/>
                <a:ea typeface="Arial"/>
                <a:cs typeface="Arial"/>
                <a:sym typeface="Arial"/>
              </a:rPr>
              <a:t>From the Early Childhood Learning and Knowledge Center. </a:t>
            </a:r>
            <a:r>
              <a:rPr lang="en-US" i="1" dirty="0" smtClean="0">
                <a:latin typeface="Arial"/>
                <a:ea typeface="Arial"/>
                <a:cs typeface="Arial"/>
                <a:sym typeface="Arial"/>
              </a:rPr>
              <a:t>Download </a:t>
            </a:r>
            <a:r>
              <a:rPr lang="en-US" i="1" dirty="0">
                <a:latin typeface="Arial"/>
                <a:ea typeface="Arial"/>
                <a:cs typeface="Arial"/>
                <a:sym typeface="Arial"/>
              </a:rPr>
              <a:t>and print </a:t>
            </a:r>
            <a:r>
              <a:rPr lang="en-US" dirty="0">
                <a:latin typeface="Arial"/>
                <a:ea typeface="Arial"/>
                <a:cs typeface="Arial"/>
                <a:sym typeface="Arial"/>
              </a:rPr>
              <a:t>at </a:t>
            </a:r>
            <a:r>
              <a:rPr lang="en-US" u="sng" dirty="0">
                <a:solidFill>
                  <a:schemeClr val="accent5"/>
                </a:solidFill>
                <a:latin typeface="Arial"/>
                <a:ea typeface="Arial"/>
                <a:cs typeface="Arial"/>
                <a:sym typeface="Arial"/>
                <a:hlinkClick r:id="rId3"/>
              </a:rPr>
              <a:t>https://eclkc.ohs.acf.hhs.gov/sites/default/files/pdf/no-search/iss/behavior-guidance/state-activities-videos-la-teaching-behavioral.pdf</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Review each and decide which meets the needs of the participants</a:t>
            </a:r>
            <a:r>
              <a:rPr lang="en-US" dirty="0" smtClean="0">
                <a:latin typeface="Arial"/>
                <a:ea typeface="Arial"/>
                <a:cs typeface="Arial"/>
                <a:sym typeface="Arial"/>
              </a:rPr>
              <a:t>.</a:t>
            </a:r>
            <a:endParaRPr dirty="0">
              <a:latin typeface="Arial"/>
              <a:ea typeface="Arial"/>
              <a:cs typeface="Arial"/>
              <a:sym typeface="Arial"/>
            </a:endParaRPr>
          </a:p>
        </p:txBody>
      </p:sp>
      <p:sp>
        <p:nvSpPr>
          <p:cNvPr id="291" name="Google Shape;291;g4cd91cc4bb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Arial"/>
                <a:ea typeface="Arial"/>
                <a:cs typeface="Arial"/>
                <a:sym typeface="Arial"/>
              </a:rPr>
              <a:t>Presenter: </a:t>
            </a:r>
            <a:r>
              <a:rPr lang="en-US">
                <a:latin typeface="Arial"/>
                <a:ea typeface="Arial"/>
                <a:cs typeface="Arial"/>
                <a:sym typeface="Arial"/>
              </a:rPr>
              <a:t>Review objectives.  </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   </a:t>
            </a:r>
            <a:endParaRPr>
              <a:latin typeface="Arial"/>
              <a:ea typeface="Arial"/>
              <a:cs typeface="Arial"/>
              <a:sym typeface="Arial"/>
            </a:endParaRPr>
          </a:p>
        </p:txBody>
      </p:sp>
      <p:sp>
        <p:nvSpPr>
          <p:cNvPr id="89" name="Google Shape;89;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30</a:t>
            </a:fld>
            <a:endParaRPr sz="1200">
              <a:solidFill>
                <a:schemeClr val="dk1"/>
              </a:solidFill>
              <a:latin typeface="Arial"/>
              <a:ea typeface="Arial"/>
              <a:cs typeface="Arial"/>
              <a:sym typeface="Arial"/>
            </a:endParaRPr>
          </a:p>
        </p:txBody>
      </p:sp>
      <p:sp>
        <p:nvSpPr>
          <p:cNvPr id="298" name="Google Shape;29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9" name="Google Shape;299;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dirty="0" smtClean="0">
                <a:latin typeface="Arial"/>
                <a:ea typeface="Arial"/>
                <a:cs typeface="Arial"/>
                <a:sym typeface="Arial"/>
              </a:rPr>
              <a:t>The </a:t>
            </a:r>
            <a:r>
              <a:rPr lang="en-US" sz="1200" dirty="0">
                <a:latin typeface="Arial"/>
                <a:ea typeface="Arial"/>
                <a:cs typeface="Arial"/>
                <a:sym typeface="Arial"/>
              </a:rPr>
              <a:t>best time to teach social skills is before there is a problem (i.e., blue arrow). When behavior peaks (i.e., red arrow) and children are struggling to regulate, that’s not the time to teach. </a:t>
            </a:r>
            <a:endParaRPr sz="1200" dirty="0">
              <a:latin typeface="Arial"/>
              <a:ea typeface="Arial"/>
              <a:cs typeface="Arial"/>
              <a:sym typeface="Arial"/>
            </a:endParaRPr>
          </a:p>
          <a:p>
            <a:pPr marL="0" lvl="0" indent="0" algn="l" rtl="0">
              <a:lnSpc>
                <a:spcPct val="100000"/>
              </a:lnSpc>
              <a:spcBef>
                <a:spcPts val="0"/>
              </a:spcBef>
              <a:spcAft>
                <a:spcPts val="0"/>
              </a:spcAft>
              <a:buSzPts val="1400"/>
              <a:buNone/>
            </a:pPr>
            <a:endParaRPr sz="1200" dirty="0">
              <a:latin typeface="Arial"/>
              <a:ea typeface="Arial"/>
              <a:cs typeface="Arial"/>
              <a:sym typeface="Arial"/>
            </a:endParaRPr>
          </a:p>
          <a:p>
            <a:pPr marL="0" lvl="0" indent="0" algn="l" rtl="0">
              <a:lnSpc>
                <a:spcPct val="100000"/>
              </a:lnSpc>
              <a:spcBef>
                <a:spcPts val="0"/>
              </a:spcBef>
              <a:spcAft>
                <a:spcPts val="0"/>
              </a:spcAft>
              <a:buSzPts val="1400"/>
              <a:buNone/>
            </a:pPr>
            <a:r>
              <a:rPr lang="en-US" sz="1200" dirty="0">
                <a:latin typeface="Arial"/>
                <a:ea typeface="Arial"/>
                <a:cs typeface="Arial"/>
                <a:sym typeface="Arial"/>
              </a:rPr>
              <a:t>How do you know when children in your class are struggling with self-regulation? </a:t>
            </a:r>
            <a:endParaRPr sz="1200" dirty="0">
              <a:latin typeface="Arial"/>
              <a:ea typeface="Arial"/>
              <a:cs typeface="Arial"/>
              <a:sym typeface="Arial"/>
            </a:endParaRPr>
          </a:p>
          <a:p>
            <a:pPr marL="0" lvl="0" indent="0" algn="l" rtl="0">
              <a:lnSpc>
                <a:spcPct val="100000"/>
              </a:lnSpc>
              <a:spcBef>
                <a:spcPts val="0"/>
              </a:spcBef>
              <a:spcAft>
                <a:spcPts val="0"/>
              </a:spcAft>
              <a:buSzPts val="1400"/>
              <a:buNone/>
            </a:pPr>
            <a:endParaRPr sz="1100" b="1" dirty="0">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507f3c37c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507f3c37c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dirty="0" smtClean="0"/>
              <a:t>Note</a:t>
            </a:r>
            <a:r>
              <a:rPr lang="en-US" b="1" baseline="0" dirty="0" smtClean="0"/>
              <a:t> </a:t>
            </a:r>
            <a:r>
              <a:rPr lang="en-US" b="1" dirty="0" smtClean="0"/>
              <a:t>to </a:t>
            </a:r>
            <a:r>
              <a:rPr lang="en-US" b="1" dirty="0"/>
              <a:t>presenter: </a:t>
            </a:r>
            <a:r>
              <a:rPr lang="en-US" dirty="0"/>
              <a:t>Watch the video before sharing with participants. </a:t>
            </a: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We are going to watch a video which demonstrates how to teach the rules within context. What do you see the teacher doing? </a:t>
            </a:r>
          </a:p>
          <a:p>
            <a:pPr marL="0" lvl="0" indent="0" algn="l" rtl="0">
              <a:spcBef>
                <a:spcPts val="0"/>
              </a:spcBef>
              <a:spcAft>
                <a:spcPts val="0"/>
              </a:spcAft>
              <a:buNone/>
            </a:pPr>
            <a:endParaRPr lang="en-US" b="0" dirty="0" smtClean="0"/>
          </a:p>
          <a:p>
            <a:pPr marL="0" lvl="0" indent="0" algn="l" rtl="0">
              <a:spcBef>
                <a:spcPts val="0"/>
              </a:spcBef>
              <a:spcAft>
                <a:spcPts val="0"/>
              </a:spcAft>
              <a:buNone/>
            </a:pPr>
            <a:r>
              <a:rPr lang="en-US" b="1" dirty="0" smtClean="0"/>
              <a:t>Video </a:t>
            </a:r>
            <a:r>
              <a:rPr lang="en-US" b="1" dirty="0"/>
              <a:t>link: </a:t>
            </a:r>
            <a:r>
              <a:rPr lang="en-US" dirty="0"/>
              <a:t>Teaching rules in context</a:t>
            </a:r>
            <a:r>
              <a:rPr lang="en-US" b="1" dirty="0"/>
              <a:t> </a:t>
            </a:r>
            <a:r>
              <a:rPr lang="en-US" u="sng" dirty="0" smtClean="0">
                <a:solidFill>
                  <a:schemeClr val="hlink"/>
                </a:solidFill>
                <a:hlinkClick r:id="rId3"/>
              </a:rPr>
              <a:t>https</a:t>
            </a:r>
            <a:r>
              <a:rPr lang="en-US" u="sng" dirty="0">
                <a:solidFill>
                  <a:schemeClr val="hlink"/>
                </a:solidFill>
                <a:hlinkClick r:id="rId3"/>
              </a:rPr>
              <a:t>://www.youtube.com/watch?v=0YUXZQ9FlB8</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16" name="Google Shape;316;g507f3c37c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Handout: </a:t>
            </a:r>
            <a:r>
              <a:rPr lang="en-US" u="sng" dirty="0">
                <a:solidFill>
                  <a:schemeClr val="hlink"/>
                </a:solidFill>
                <a:hlinkClick r:id="rId3"/>
              </a:rPr>
              <a:t>Performance Checklist Embedded Instructional Practices Checklist </a:t>
            </a:r>
            <a:endParaRPr dirty="0"/>
          </a:p>
          <a:p>
            <a:pPr marL="0" lvl="0" indent="0" algn="l" rtl="0">
              <a:lnSpc>
                <a:spcPct val="100000"/>
              </a:lnSpc>
              <a:spcBef>
                <a:spcPts val="0"/>
              </a:spcBef>
              <a:spcAft>
                <a:spcPts val="0"/>
              </a:spcAft>
              <a:buSzPts val="1400"/>
              <a:buNone/>
            </a:pPr>
            <a:endParaRPr lang="en-US" dirty="0" smtClean="0"/>
          </a:p>
          <a:p>
            <a:pPr marL="0" lvl="0" indent="0" algn="l" rtl="0">
              <a:lnSpc>
                <a:spcPct val="100000"/>
              </a:lnSpc>
              <a:spcBef>
                <a:spcPts val="0"/>
              </a:spcBef>
              <a:spcAft>
                <a:spcPts val="0"/>
              </a:spcAft>
              <a:buSzPts val="1400"/>
              <a:buNone/>
            </a:pPr>
            <a:r>
              <a:rPr lang="en-US" dirty="0" smtClean="0"/>
              <a:t>We’re going to review the recommended practices </a:t>
            </a:r>
            <a:r>
              <a:rPr lang="en-US" dirty="0"/>
              <a:t>on the checklist. </a:t>
            </a:r>
            <a:endParaRPr dirty="0"/>
          </a:p>
        </p:txBody>
      </p:sp>
      <p:sp>
        <p:nvSpPr>
          <p:cNvPr id="324" name="Google Shape;324;p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4fd97c82c8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4fd97c82c8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ct val="100000"/>
              <a:buFontTx/>
              <a:buNone/>
            </a:pPr>
            <a:r>
              <a:rPr lang="en-US" dirty="0" smtClean="0"/>
              <a:t>Target </a:t>
            </a:r>
            <a:r>
              <a:rPr lang="en-US" dirty="0"/>
              <a:t>whole group and small group times to introduce new skills and provide opportunities for children to practice so they are better equipped to engage in the self-regulation process in moments that are emotionally </a:t>
            </a:r>
            <a:r>
              <a:rPr lang="en-US" dirty="0" smtClean="0"/>
              <a:t>charged. </a:t>
            </a:r>
          </a:p>
          <a:p>
            <a:pPr marL="0" lvl="0" indent="0" algn="l" rtl="0">
              <a:spcBef>
                <a:spcPts val="0"/>
              </a:spcBef>
              <a:spcAft>
                <a:spcPts val="0"/>
              </a:spcAft>
              <a:buClr>
                <a:schemeClr val="dk1"/>
              </a:buClr>
              <a:buSzPct val="100000"/>
              <a:buFontTx/>
              <a:buNone/>
            </a:pPr>
            <a:r>
              <a:rPr lang="en-US" dirty="0" smtClean="0"/>
              <a:t>  </a:t>
            </a:r>
            <a:endParaRPr dirty="0"/>
          </a:p>
          <a:p>
            <a:pPr marL="0" lvl="0" indent="0" algn="l" rtl="0">
              <a:spcBef>
                <a:spcPts val="0"/>
              </a:spcBef>
              <a:spcAft>
                <a:spcPts val="0"/>
              </a:spcAft>
              <a:buClr>
                <a:schemeClr val="dk1"/>
              </a:buClr>
              <a:buSzPct val="100000"/>
              <a:buFontTx/>
              <a:buNone/>
            </a:pPr>
            <a:r>
              <a:rPr lang="en-US" dirty="0"/>
              <a:t>Capitalize on other opportunities throughout the day for children to practice and get feedback (i.e., centers, meals, transitions, outside</a:t>
            </a:r>
            <a:r>
              <a:rPr lang="en-US" dirty="0" smtClean="0"/>
              <a:t>).</a:t>
            </a:r>
          </a:p>
          <a:p>
            <a:pPr marL="0" lvl="0" indent="0" algn="l" rtl="0">
              <a:spcBef>
                <a:spcPts val="0"/>
              </a:spcBef>
              <a:spcAft>
                <a:spcPts val="0"/>
              </a:spcAft>
              <a:buClr>
                <a:schemeClr val="dk1"/>
              </a:buClr>
              <a:buSzPct val="100000"/>
              <a:buFontTx/>
              <a:buNone/>
            </a:pPr>
            <a:endParaRPr dirty="0"/>
          </a:p>
          <a:p>
            <a:pPr marL="0" lvl="0" indent="0" algn="l" rtl="0">
              <a:spcBef>
                <a:spcPts val="0"/>
              </a:spcBef>
              <a:spcAft>
                <a:spcPts val="0"/>
              </a:spcAft>
              <a:buClr>
                <a:schemeClr val="dk1"/>
              </a:buClr>
              <a:buSzPct val="100000"/>
              <a:buFontTx/>
              <a:buNone/>
            </a:pPr>
            <a:r>
              <a:rPr lang="en-US" dirty="0"/>
              <a:t>Remember to make it fun and engaging. Puppets, books, role playing games, etc. are ways to make it fun and interesting for </a:t>
            </a:r>
            <a:r>
              <a:rPr lang="en-US" dirty="0" smtClean="0"/>
              <a:t>children.</a:t>
            </a:r>
            <a:endParaRPr dirty="0"/>
          </a:p>
          <a:p>
            <a:pPr marL="0" lvl="0" indent="0" algn="l" rtl="0">
              <a:spcBef>
                <a:spcPts val="0"/>
              </a:spcBef>
              <a:spcAft>
                <a:spcPts val="0"/>
              </a:spcAft>
              <a:buNone/>
            </a:pPr>
            <a:endParaRPr dirty="0"/>
          </a:p>
          <a:p>
            <a:pPr marL="45720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
        <p:nvSpPr>
          <p:cNvPr id="333" name="Google Shape;333;g4fd97c82c8_0_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Handout:</a:t>
            </a:r>
            <a:r>
              <a:rPr lang="en-US" dirty="0"/>
              <a:t> </a:t>
            </a:r>
            <a:r>
              <a:rPr lang="en-US" u="sng" dirty="0">
                <a:solidFill>
                  <a:schemeClr val="hlink"/>
                </a:solidFill>
                <a:latin typeface="Arial"/>
                <a:ea typeface="Arial"/>
                <a:cs typeface="Arial"/>
                <a:sym typeface="Arial"/>
                <a:hlinkClick r:id="rId3"/>
              </a:rPr>
              <a:t>Performance Checklist for systematic Instructional Practices Checklist, (ECTA, 2018)</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smtClean="0">
                <a:latin typeface="Arial"/>
                <a:ea typeface="Arial"/>
                <a:cs typeface="Arial"/>
                <a:sym typeface="Arial"/>
              </a:rPr>
              <a:t>“</a:t>
            </a:r>
            <a:r>
              <a:rPr lang="en-US" dirty="0">
                <a:latin typeface="Arial"/>
                <a:ea typeface="Arial"/>
                <a:cs typeface="Arial"/>
                <a:sym typeface="Arial"/>
              </a:rPr>
              <a:t>Teaching strategies used to provide targeted instruction on social-emotional skills are similar to the strategies used for instruction across the curriculum but they are designed and delivered with the learning goals of particular children in mind” (Grisham-Brown, </a:t>
            </a:r>
            <a:r>
              <a:rPr lang="en-US" dirty="0" err="1">
                <a:latin typeface="Arial"/>
                <a:ea typeface="Arial"/>
                <a:cs typeface="Arial"/>
                <a:sym typeface="Arial"/>
              </a:rPr>
              <a:t>Hemmeter</a:t>
            </a:r>
            <a:r>
              <a:rPr lang="en-US" dirty="0">
                <a:latin typeface="Arial"/>
                <a:ea typeface="Arial"/>
                <a:cs typeface="Arial"/>
                <a:sym typeface="Arial"/>
              </a:rPr>
              <a:t>, </a:t>
            </a:r>
            <a:r>
              <a:rPr lang="en-US" dirty="0" err="1">
                <a:latin typeface="Arial"/>
                <a:ea typeface="Arial"/>
                <a:cs typeface="Arial"/>
                <a:sym typeface="Arial"/>
              </a:rPr>
              <a:t>Pretti-Frontczak</a:t>
            </a:r>
            <a:r>
              <a:rPr lang="en-US" dirty="0">
                <a:latin typeface="Arial"/>
                <a:ea typeface="Arial"/>
                <a:cs typeface="Arial"/>
                <a:sym typeface="Arial"/>
              </a:rPr>
              <a:t>, 2017, </a:t>
            </a:r>
            <a:r>
              <a:rPr lang="en-US" dirty="0" smtClean="0">
                <a:latin typeface="Arial"/>
                <a:ea typeface="Arial"/>
                <a:cs typeface="Arial"/>
                <a:sym typeface="Arial"/>
              </a:rPr>
              <a:t>p. .</a:t>
            </a:r>
            <a:r>
              <a:rPr lang="en-US" dirty="0">
                <a:latin typeface="Arial"/>
                <a:ea typeface="Arial"/>
                <a:cs typeface="Arial"/>
                <a:sym typeface="Arial"/>
              </a:rPr>
              <a:t>222</a:t>
            </a:r>
            <a:r>
              <a:rPr lang="en-US" dirty="0" smtClean="0">
                <a:latin typeface="Arial"/>
                <a:ea typeface="Arial"/>
                <a:cs typeface="Arial"/>
                <a:sym typeface="Arial"/>
              </a:rPr>
              <a:t>).</a:t>
            </a:r>
            <a:endParaRPr dirty="0"/>
          </a:p>
          <a:p>
            <a:pPr marL="0" lvl="0" indent="0" algn="l" rtl="0">
              <a:lnSpc>
                <a:spcPct val="100000"/>
              </a:lnSpc>
              <a:spcBef>
                <a:spcPts val="0"/>
              </a:spcBef>
              <a:spcAft>
                <a:spcPts val="0"/>
              </a:spcAft>
              <a:buClr>
                <a:srgbClr val="000000"/>
              </a:buClr>
              <a:buSzPts val="1400"/>
              <a:buFont typeface="Arial"/>
              <a:buNone/>
            </a:pPr>
            <a:endParaRPr b="1" dirty="0"/>
          </a:p>
        </p:txBody>
      </p:sp>
      <p:sp>
        <p:nvSpPr>
          <p:cNvPr id="342" name="Google Shape;342;p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505a84ddb0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505a84ddb0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Let’s </a:t>
            </a:r>
            <a:r>
              <a:rPr lang="en-US" dirty="0"/>
              <a:t>watch a video demonstrating the use of individualized support for a child. </a:t>
            </a:r>
            <a:endParaRPr lang="en-US"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Use </a:t>
            </a:r>
            <a:r>
              <a:rPr lang="en-US" dirty="0"/>
              <a:t>checklist while watching video to look for the use of recommended practices. </a:t>
            </a:r>
            <a:endParaRPr dirty="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b="1" dirty="0" smtClean="0"/>
              <a:t>Video: </a:t>
            </a:r>
            <a:r>
              <a:rPr lang="en-US" u="sng" dirty="0" smtClean="0">
                <a:solidFill>
                  <a:schemeClr val="hlink"/>
                </a:solidFill>
                <a:hlinkClick r:id="rId3"/>
              </a:rPr>
              <a:t>https</a:t>
            </a:r>
            <a:r>
              <a:rPr lang="en-US" u="sng" dirty="0">
                <a:solidFill>
                  <a:schemeClr val="hlink"/>
                </a:solidFill>
                <a:hlinkClick r:id="rId3"/>
              </a:rPr>
              <a:t>://www.youtube.com/watch?v=gv25iBZSw7o</a:t>
            </a:r>
            <a:endParaRPr dirty="0"/>
          </a:p>
        </p:txBody>
      </p:sp>
      <p:sp>
        <p:nvSpPr>
          <p:cNvPr id="350" name="Google Shape;350;g505a84ddb0_0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4d9f80699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4d9f80699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Wrap </a:t>
            </a:r>
            <a:r>
              <a:rPr lang="en-US" dirty="0"/>
              <a:t>it </a:t>
            </a:r>
            <a:r>
              <a:rPr lang="en-US" dirty="0" smtClean="0"/>
              <a:t>up by having participants share one of the bulleted items on the slide.</a:t>
            </a:r>
            <a:endParaRPr dirty="0"/>
          </a:p>
        </p:txBody>
      </p:sp>
      <p:sp>
        <p:nvSpPr>
          <p:cNvPr id="358" name="Google Shape;358;g4d9f80699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4c7a3469a2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4c7a3469a2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4000"/>
              </a:lnSpc>
              <a:spcBef>
                <a:spcPts val="0"/>
              </a:spcBef>
              <a:spcAft>
                <a:spcPts val="0"/>
              </a:spcAft>
              <a:buNone/>
            </a:pPr>
            <a:endParaRPr b="1" dirty="0"/>
          </a:p>
        </p:txBody>
      </p:sp>
      <p:sp>
        <p:nvSpPr>
          <p:cNvPr id="367" name="Google Shape;367;g4c7a3469a2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Add ECLK</a:t>
            </a:r>
            <a:endParaRPr dirty="0"/>
          </a:p>
        </p:txBody>
      </p:sp>
      <p:sp>
        <p:nvSpPr>
          <p:cNvPr id="373" name="Google Shape;373;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4fd97c82c8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Add ECLK</a:t>
            </a:r>
            <a:endParaRPr/>
          </a:p>
        </p:txBody>
      </p:sp>
      <p:sp>
        <p:nvSpPr>
          <p:cNvPr id="379" name="Google Shape;379;g4fd97c82c8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dirty="0" smtClean="0">
                <a:latin typeface="Arial"/>
                <a:ea typeface="Arial"/>
                <a:cs typeface="Arial"/>
                <a:sym typeface="Arial"/>
              </a:rPr>
              <a:t>In </a:t>
            </a:r>
            <a:r>
              <a:rPr lang="en-US" dirty="0">
                <a:latin typeface="Arial"/>
                <a:ea typeface="Arial"/>
                <a:cs typeface="Arial"/>
                <a:sym typeface="Arial"/>
              </a:rPr>
              <a:t>this context, a “hot button” is a situation that causes stress and dysregulation.</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b="1"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smtClean="0">
                <a:latin typeface="Arial"/>
                <a:ea typeface="Arial"/>
                <a:cs typeface="Arial"/>
                <a:sym typeface="Arial"/>
              </a:rPr>
              <a:t>Activity: </a:t>
            </a:r>
            <a:r>
              <a:rPr lang="en-US" dirty="0" smtClean="0">
                <a:latin typeface="Arial"/>
                <a:ea typeface="Arial"/>
                <a:cs typeface="Arial"/>
                <a:sym typeface="Arial"/>
              </a:rPr>
              <a:t>Read </a:t>
            </a:r>
            <a:r>
              <a:rPr lang="en-US" dirty="0">
                <a:latin typeface="Arial"/>
                <a:ea typeface="Arial"/>
                <a:cs typeface="Arial"/>
                <a:sym typeface="Arial"/>
              </a:rPr>
              <a:t>the question and ask participants to consider if any of the examples provided on the slide would be a trigger or hot button for them.</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Ask participants to take 5 minutes to discuss the following in small groups or with a shoulder partner. </a:t>
            </a:r>
            <a:endParaRPr dirty="0">
              <a:latin typeface="Arial"/>
              <a:ea typeface="Arial"/>
              <a:cs typeface="Arial"/>
              <a:sym typeface="Arial"/>
            </a:endParaRPr>
          </a:p>
          <a:p>
            <a:pPr marL="457200" lvl="0" indent="-182880" algn="l" rtl="0">
              <a:lnSpc>
                <a:spcPct val="100000"/>
              </a:lnSpc>
              <a:spcBef>
                <a:spcPts val="0"/>
              </a:spcBef>
              <a:spcAft>
                <a:spcPts val="0"/>
              </a:spcAft>
              <a:buSzPts val="1400"/>
              <a:buFont typeface="Arial"/>
              <a:buChar char="●"/>
            </a:pPr>
            <a:r>
              <a:rPr lang="en-US" dirty="0">
                <a:latin typeface="Arial"/>
                <a:ea typeface="Arial"/>
                <a:cs typeface="Arial"/>
                <a:sym typeface="Arial"/>
              </a:rPr>
              <a:t>How often to these triggers arise?</a:t>
            </a:r>
            <a:endParaRPr dirty="0">
              <a:latin typeface="Arial"/>
              <a:ea typeface="Arial"/>
              <a:cs typeface="Arial"/>
              <a:sym typeface="Arial"/>
            </a:endParaRPr>
          </a:p>
          <a:p>
            <a:pPr marL="457200" lvl="0" indent="-182880" algn="l" rtl="0">
              <a:lnSpc>
                <a:spcPct val="100000"/>
              </a:lnSpc>
              <a:spcBef>
                <a:spcPts val="0"/>
              </a:spcBef>
              <a:spcAft>
                <a:spcPts val="0"/>
              </a:spcAft>
              <a:buSzPts val="1400"/>
              <a:buFont typeface="Arial"/>
              <a:buChar char="●"/>
            </a:pPr>
            <a:r>
              <a:rPr lang="en-US" dirty="0">
                <a:latin typeface="Arial"/>
                <a:ea typeface="Arial"/>
                <a:cs typeface="Arial"/>
                <a:sym typeface="Arial"/>
              </a:rPr>
              <a:t>How do they affect your ability to interact with others?</a:t>
            </a:r>
            <a:endParaRPr dirty="0">
              <a:latin typeface="Arial"/>
              <a:ea typeface="Arial"/>
              <a:cs typeface="Arial"/>
              <a:sym typeface="Arial"/>
            </a:endParaRPr>
          </a:p>
          <a:p>
            <a:pPr marL="457200" lvl="0" indent="-182880" algn="l" rtl="0">
              <a:lnSpc>
                <a:spcPct val="100000"/>
              </a:lnSpc>
              <a:spcBef>
                <a:spcPts val="0"/>
              </a:spcBef>
              <a:spcAft>
                <a:spcPts val="0"/>
              </a:spcAft>
              <a:buSzPts val="1400"/>
              <a:buFont typeface="Arial"/>
              <a:buChar char="●"/>
            </a:pPr>
            <a:r>
              <a:rPr lang="en-US" dirty="0">
                <a:latin typeface="Arial"/>
                <a:ea typeface="Arial"/>
                <a:cs typeface="Arial"/>
                <a:sym typeface="Arial"/>
              </a:rPr>
              <a:t>How do you manage your feelings of stress in the moment?</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Now brainstorm a list of behaviors that children demonstrate that are triggers or really push your buttons.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It’s important for us as adults (e.g., parents, teachers, coaches, administrators, etc.) to understand how we respond to stressful situations when interacting with children so we can be ready when children need our support. </a:t>
            </a:r>
            <a:endParaRPr dirty="0">
              <a:latin typeface="Arial"/>
              <a:ea typeface="Arial"/>
              <a:cs typeface="Arial"/>
              <a:sym typeface="Arial"/>
            </a:endParaRPr>
          </a:p>
        </p:txBody>
      </p:sp>
      <p:sp>
        <p:nvSpPr>
          <p:cNvPr id="96" name="Google Shape;96;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4af5543f4e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4af5543f4e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86" name="Google Shape;386;g4af5543f4e_0_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41</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dirty="0" smtClean="0">
                <a:latin typeface="Arial"/>
                <a:ea typeface="Arial"/>
                <a:cs typeface="Arial"/>
                <a:sym typeface="Arial"/>
              </a:rPr>
              <a:t>Let’s </a:t>
            </a:r>
            <a:r>
              <a:rPr lang="en-US" dirty="0">
                <a:latin typeface="Arial"/>
                <a:ea typeface="Arial"/>
                <a:cs typeface="Arial"/>
                <a:sym typeface="Arial"/>
              </a:rPr>
              <a:t>begin by defining self-regulation. </a:t>
            </a:r>
            <a:endParaRPr lang="en-US" dirty="0" smtClean="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b="1" dirty="0" smtClean="0">
                <a:latin typeface="Arial"/>
                <a:ea typeface="Arial"/>
                <a:cs typeface="Arial"/>
                <a:sym typeface="Arial"/>
              </a:rPr>
              <a:t>Read </a:t>
            </a:r>
            <a:r>
              <a:rPr lang="en-US" dirty="0">
                <a:latin typeface="Arial"/>
                <a:ea typeface="Arial"/>
                <a:cs typeface="Arial"/>
                <a:sym typeface="Arial"/>
              </a:rPr>
              <a:t>information on slide. Simply stated, self-regulation is one’s ability to “stop, think, then act” (McClelland &amp; </a:t>
            </a:r>
            <a:r>
              <a:rPr lang="en-US" dirty="0" err="1">
                <a:latin typeface="Arial"/>
                <a:ea typeface="Arial"/>
                <a:cs typeface="Arial"/>
                <a:sym typeface="Arial"/>
              </a:rPr>
              <a:t>Tominey</a:t>
            </a:r>
            <a:r>
              <a:rPr lang="en-US" dirty="0">
                <a:latin typeface="Arial"/>
                <a:ea typeface="Arial"/>
                <a:cs typeface="Arial"/>
                <a:sym typeface="Arial"/>
              </a:rPr>
              <a:t>, 2015, p.4).</a:t>
            </a:r>
            <a:endParaRPr dirty="0">
              <a:latin typeface="Arial"/>
              <a:ea typeface="Arial"/>
              <a:cs typeface="Arial"/>
              <a:sym typeface="Arial"/>
            </a:endParaRPr>
          </a:p>
          <a:p>
            <a:pPr marL="457200" lvl="0" indent="-228600" algn="l" rtl="0">
              <a:lnSpc>
                <a:spcPct val="100000"/>
              </a:lnSpc>
              <a:spcBef>
                <a:spcPts val="0"/>
              </a:spcBef>
              <a:spcAft>
                <a:spcPts val="0"/>
              </a:spcAft>
              <a:buClrTx/>
              <a:buSzPts val="1400"/>
              <a:buFontTx/>
              <a:buChar char="•"/>
              <a:tabLst>
                <a:tab pos="228600" algn="l"/>
                <a:tab pos="457200" algn="l"/>
              </a:tabLst>
            </a:pPr>
            <a:r>
              <a:rPr lang="en-US" dirty="0" smtClean="0">
                <a:latin typeface="Arial"/>
                <a:ea typeface="Arial"/>
                <a:cs typeface="Arial"/>
                <a:sym typeface="Arial"/>
              </a:rPr>
              <a:t>Self-regulation is not an isolated skill. Children must also tap into other parts of their development (e.g., cognitive, communication, adaptive, motor) to consciously engage in the self-regulation process. </a:t>
            </a:r>
          </a:p>
          <a:p>
            <a:pPr marL="457200" lvl="0" indent="-228600" algn="l" rtl="0">
              <a:lnSpc>
                <a:spcPct val="100000"/>
              </a:lnSpc>
              <a:spcBef>
                <a:spcPts val="0"/>
              </a:spcBef>
              <a:spcAft>
                <a:spcPts val="0"/>
              </a:spcAft>
              <a:buClrTx/>
              <a:buSzPts val="1400"/>
              <a:buFontTx/>
              <a:buChar char="•"/>
              <a:tabLst>
                <a:tab pos="228600" algn="l"/>
                <a:tab pos="457200" algn="l"/>
              </a:tabLst>
            </a:pPr>
            <a:r>
              <a:rPr lang="en-US" dirty="0" smtClean="0">
                <a:latin typeface="Arial"/>
                <a:ea typeface="Arial"/>
                <a:cs typeface="Arial"/>
                <a:sym typeface="Arial"/>
              </a:rPr>
              <a:t>Children must translate what they experience into information they can use to regulate thoughts, emotions, and behaviors. </a:t>
            </a:r>
          </a:p>
          <a:p>
            <a:pPr marL="457200" lvl="0" indent="-228600" algn="l" rtl="0">
              <a:spcBef>
                <a:spcPts val="0"/>
              </a:spcBef>
              <a:spcAft>
                <a:spcPts val="0"/>
              </a:spcAft>
              <a:buClrTx/>
              <a:buSzPts val="1400"/>
              <a:buFontTx/>
              <a:buChar char="•"/>
              <a:tabLst>
                <a:tab pos="228600" algn="l"/>
                <a:tab pos="457200" algn="l"/>
              </a:tabLst>
            </a:pPr>
            <a:r>
              <a:rPr lang="en-US" dirty="0" smtClean="0">
                <a:latin typeface="Arial"/>
                <a:ea typeface="Arial"/>
                <a:cs typeface="Arial"/>
                <a:sym typeface="Arial"/>
              </a:rPr>
              <a:t>Self-regulation skills help children manage all three components of their executive function (i.e., cognitive flexibility, working memory, and inhibitory control).</a:t>
            </a:r>
            <a:endParaRPr lang="en-US" dirty="0" smtClean="0"/>
          </a:p>
          <a:p>
            <a:pPr marL="457200" lvl="0" indent="-228600" algn="l" rtl="0">
              <a:lnSpc>
                <a:spcPct val="100000"/>
              </a:lnSpc>
              <a:spcBef>
                <a:spcPts val="0"/>
              </a:spcBef>
              <a:spcAft>
                <a:spcPts val="0"/>
              </a:spcAft>
              <a:buClrTx/>
              <a:buSzPts val="1400"/>
              <a:buFontTx/>
              <a:buChar char="•"/>
              <a:tabLst>
                <a:tab pos="228600" algn="l"/>
                <a:tab pos="457200" algn="l"/>
              </a:tabLst>
            </a:pPr>
            <a:r>
              <a:rPr lang="en-US" dirty="0" smtClean="0">
                <a:latin typeface="Arial"/>
                <a:ea typeface="Arial"/>
                <a:cs typeface="Arial"/>
                <a:sym typeface="Arial"/>
              </a:rPr>
              <a:t>Research shows us that children who are able to regulate, or manage their emotions and behaviors, do better in school and have an easier time getting along with peers. In fact, kindergarten teachers say self-regulation skills are the most important characteristics for school success.</a:t>
            </a:r>
            <a:r>
              <a:rPr lang="en-US" dirty="0">
                <a:latin typeface="Arial"/>
                <a:ea typeface="Arial"/>
                <a:cs typeface="Arial"/>
                <a:sym typeface="Arial"/>
              </a:rPr>
              <a:t>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Additional </a:t>
            </a:r>
            <a:r>
              <a:rPr lang="en-US" dirty="0" smtClean="0">
                <a:latin typeface="Arial"/>
                <a:ea typeface="Arial"/>
                <a:cs typeface="Arial"/>
                <a:sym typeface="Arial"/>
              </a:rPr>
              <a:t>resource: Center </a:t>
            </a:r>
            <a:r>
              <a:rPr lang="en-US" dirty="0">
                <a:latin typeface="Arial"/>
                <a:ea typeface="Arial"/>
                <a:cs typeface="Arial"/>
                <a:sym typeface="Arial"/>
              </a:rPr>
              <a:t>on the Developing Child at Harvard University</a:t>
            </a:r>
            <a:r>
              <a:rPr lang="en-US" u="sng" dirty="0">
                <a:solidFill>
                  <a:schemeClr val="hlink"/>
                </a:solidFill>
                <a:latin typeface="Arial"/>
                <a:ea typeface="Arial"/>
                <a:cs typeface="Arial"/>
                <a:sym typeface="Arial"/>
                <a:hlinkClick r:id="rId3"/>
              </a:rPr>
              <a:t> https://developingchild.harvard.edu/science/key-concepts/executive-function/</a:t>
            </a:r>
            <a:endParaRPr dirty="0">
              <a:latin typeface="Arial"/>
              <a:ea typeface="Arial"/>
              <a:cs typeface="Arial"/>
              <a:sym typeface="Arial"/>
            </a:endParaRPr>
          </a:p>
        </p:txBody>
      </p:sp>
      <p:sp>
        <p:nvSpPr>
          <p:cNvPr id="104" name="Google Shape;104;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b="1" dirty="0">
                <a:latin typeface="Arial"/>
                <a:ea typeface="Arial"/>
                <a:cs typeface="Arial"/>
                <a:sym typeface="Arial"/>
              </a:rPr>
              <a:t>Video length:</a:t>
            </a:r>
            <a:r>
              <a:rPr lang="en-US" sz="1100" dirty="0">
                <a:latin typeface="Arial"/>
                <a:ea typeface="Arial"/>
                <a:cs typeface="Arial"/>
                <a:sym typeface="Arial"/>
              </a:rPr>
              <a:t> 5 minutes</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r>
              <a:rPr lang="en-US" sz="1100" dirty="0">
                <a:latin typeface="Arial"/>
                <a:ea typeface="Arial"/>
                <a:cs typeface="Arial"/>
                <a:sym typeface="Arial"/>
              </a:rPr>
              <a:t>Source: </a:t>
            </a:r>
            <a:r>
              <a:rPr lang="en-US" sz="1100" u="sng" dirty="0">
                <a:solidFill>
                  <a:schemeClr val="hlink"/>
                </a:solidFill>
                <a:latin typeface="Arial"/>
                <a:ea typeface="Arial"/>
                <a:cs typeface="Arial"/>
                <a:sym typeface="Arial"/>
                <a:hlinkClick r:id="rId3"/>
              </a:rPr>
              <a:t>https://developingchild.harvard.edu/science/key-concepts/executive-function/</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latin typeface="Arial"/>
              <a:ea typeface="Arial"/>
              <a:cs typeface="Arial"/>
              <a:sym typeface="Arial"/>
            </a:endParaRPr>
          </a:p>
          <a:p>
            <a:pPr marL="0" lvl="0" indent="0" algn="l" rtl="0">
              <a:lnSpc>
                <a:spcPct val="100000"/>
              </a:lnSpc>
              <a:spcBef>
                <a:spcPts val="0"/>
              </a:spcBef>
              <a:spcAft>
                <a:spcPts val="0"/>
              </a:spcAft>
              <a:buSzPts val="1400"/>
              <a:buNone/>
            </a:pPr>
            <a:r>
              <a:rPr lang="en-US" sz="1100" dirty="0">
                <a:solidFill>
                  <a:srgbClr val="3A3A3A"/>
                </a:solidFill>
                <a:highlight>
                  <a:srgbClr val="FFFFFF"/>
                </a:highlight>
                <a:latin typeface="Arial"/>
                <a:ea typeface="Arial"/>
                <a:cs typeface="Arial"/>
                <a:sym typeface="Arial"/>
              </a:rPr>
              <a:t>This is a short In Brief video demonstrating how children use their executive function skills and provides scientific insight into how those skills develop and grow, as well as what can disrupt their development.</a:t>
            </a:r>
            <a:endParaRPr sz="1100" dirty="0">
              <a:latin typeface="Arial"/>
              <a:ea typeface="Arial"/>
              <a:cs typeface="Arial"/>
              <a:sym typeface="Arial"/>
            </a:endParaRPr>
          </a:p>
        </p:txBody>
      </p:sp>
      <p:sp>
        <p:nvSpPr>
          <p:cNvPr id="113" name="Google Shape;113;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smtClean="0">
                <a:latin typeface="Arial"/>
                <a:ea typeface="Arial"/>
                <a:cs typeface="Arial"/>
                <a:sym typeface="Arial"/>
              </a:rPr>
              <a:t>Ask </a:t>
            </a:r>
            <a:r>
              <a:rPr lang="en-US" dirty="0">
                <a:latin typeface="Arial"/>
                <a:ea typeface="Arial"/>
                <a:cs typeface="Arial"/>
                <a:sym typeface="Arial"/>
              </a:rPr>
              <a:t>for additional takeaways from the video.</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 </a:t>
            </a:r>
            <a:r>
              <a:rPr lang="en-US" dirty="0">
                <a:latin typeface="Arial"/>
                <a:ea typeface="Arial"/>
                <a:cs typeface="Arial"/>
                <a:sym typeface="Arial"/>
              </a:rPr>
              <a:t>The image of an air traffic controller represents the job that self-regulation skills do for each of us. They integrate the three aspects of executive function and are expressed as a behavior. </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dirty="0">
                <a:latin typeface="Arial"/>
                <a:ea typeface="Arial"/>
                <a:cs typeface="Arial"/>
                <a:sym typeface="Arial"/>
              </a:rPr>
              <a:t>Why is it important for young children to develop and use these skills? Recap bullets and tie back to the video.</a:t>
            </a:r>
            <a:endParaRPr dirty="0">
              <a:latin typeface="Arial"/>
              <a:ea typeface="Arial"/>
              <a:cs typeface="Arial"/>
              <a:sym typeface="Arial"/>
            </a:endParaRPr>
          </a:p>
          <a:p>
            <a:pPr marL="457200" lvl="0" indent="-228600" algn="l" rtl="0">
              <a:spcBef>
                <a:spcPts val="0"/>
              </a:spcBef>
              <a:spcAft>
                <a:spcPts val="0"/>
              </a:spcAft>
              <a:buSzPts val="1400"/>
              <a:buChar char="●"/>
            </a:pPr>
            <a:r>
              <a:rPr lang="en-US" dirty="0">
                <a:latin typeface="Arial"/>
                <a:ea typeface="Arial"/>
                <a:cs typeface="Arial"/>
                <a:sym typeface="Arial"/>
              </a:rPr>
              <a:t>Children who are able to tap into their </a:t>
            </a:r>
            <a:r>
              <a:rPr lang="en-US" dirty="0" smtClean="0">
                <a:latin typeface="Arial"/>
                <a:ea typeface="Arial"/>
                <a:cs typeface="Arial"/>
                <a:sym typeface="Arial"/>
              </a:rPr>
              <a:t>self-regulation </a:t>
            </a:r>
            <a:r>
              <a:rPr lang="en-US" dirty="0">
                <a:latin typeface="Arial"/>
                <a:ea typeface="Arial"/>
                <a:cs typeface="Arial"/>
                <a:sym typeface="Arial"/>
              </a:rPr>
              <a:t>skills can do things like handle strong emotions, tolerate frustration, control their impulses, follow rules and expectations, pay attention, and delay gratification. </a:t>
            </a:r>
            <a:endParaRPr dirty="0">
              <a:latin typeface="Arial"/>
              <a:ea typeface="Arial"/>
              <a:cs typeface="Arial"/>
              <a:sym typeface="Arial"/>
            </a:endParaRPr>
          </a:p>
          <a:p>
            <a:pPr marL="457200" lvl="0" indent="-228600" algn="l" rtl="0">
              <a:spcBef>
                <a:spcPts val="0"/>
              </a:spcBef>
              <a:spcAft>
                <a:spcPts val="0"/>
              </a:spcAft>
              <a:buClr>
                <a:schemeClr val="dk1"/>
              </a:buClr>
              <a:buSzPts val="1400"/>
              <a:buChar char="●"/>
            </a:pPr>
            <a:r>
              <a:rPr lang="en-US" dirty="0">
                <a:latin typeface="Arial"/>
                <a:ea typeface="Arial"/>
                <a:cs typeface="Arial"/>
                <a:sym typeface="Arial"/>
              </a:rPr>
              <a:t>When children can regulate themselves, they are able to use different approaches to learning more effectively (i.e., demonstrate curiosity, apply prior knowledge to new learning, ask for help, look for alternative solutions). </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Handout</a:t>
            </a:r>
            <a:r>
              <a:rPr lang="en-US" dirty="0">
                <a:latin typeface="Arial"/>
                <a:ea typeface="Arial"/>
                <a:cs typeface="Arial"/>
                <a:sym typeface="Arial"/>
              </a:rPr>
              <a:t> to extend the discussion related to brain science and impact on the development of self-regulation skills </a:t>
            </a:r>
            <a:r>
              <a:rPr lang="en-US" u="sng" dirty="0">
                <a:solidFill>
                  <a:schemeClr val="hlink"/>
                </a:solidFill>
                <a:latin typeface="Arial"/>
                <a:ea typeface="Arial"/>
                <a:cs typeface="Arial"/>
                <a:sym typeface="Arial"/>
                <a:hlinkClick r:id="rId3"/>
              </a:rPr>
              <a:t>https://fpg.unc.edu/sites/fpg.unc.edu/files/resources/reports-and-policy-briefs/PromotingSelf-RegulationIntheFirstFiveYears.pdf</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SzPts val="1400"/>
              <a:buNone/>
            </a:pPr>
            <a:endParaRPr dirty="0"/>
          </a:p>
        </p:txBody>
      </p:sp>
      <p:sp>
        <p:nvSpPr>
          <p:cNvPr id="121" name="Google Shape;121;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4dead40716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4dead40716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dirty="0">
                <a:latin typeface="Arial"/>
                <a:ea typeface="Arial"/>
                <a:cs typeface="Arial"/>
                <a:sym typeface="Arial"/>
              </a:rPr>
              <a:t>Handouts:</a:t>
            </a:r>
            <a:r>
              <a:rPr lang="en-US" dirty="0">
                <a:latin typeface="Arial"/>
                <a:ea typeface="Arial"/>
                <a:cs typeface="Arial"/>
                <a:sym typeface="Arial"/>
              </a:rPr>
              <a:t> </a:t>
            </a:r>
            <a:endParaRPr dirty="0">
              <a:latin typeface="Arial"/>
              <a:ea typeface="Arial"/>
              <a:cs typeface="Arial"/>
              <a:sym typeface="Arial"/>
            </a:endParaRPr>
          </a:p>
          <a:p>
            <a:pPr marL="228600" lvl="0" indent="-228600" algn="l" rtl="0">
              <a:spcBef>
                <a:spcPts val="0"/>
              </a:spcBef>
              <a:spcAft>
                <a:spcPts val="0"/>
              </a:spcAft>
              <a:buClr>
                <a:schemeClr val="dk1"/>
              </a:buClr>
              <a:buSzPts val="1400"/>
              <a:buAutoNum type="arabicPeriod"/>
            </a:pPr>
            <a:r>
              <a:rPr lang="en-US" i="1" dirty="0">
                <a:latin typeface="Arial"/>
                <a:ea typeface="Arial"/>
                <a:cs typeface="Arial"/>
                <a:sym typeface="Arial"/>
              </a:rPr>
              <a:t>Co-regulation: An evidence-based approach to building self-regulation in early childhood. </a:t>
            </a:r>
            <a:r>
              <a:rPr lang="en-US" i="0" dirty="0">
                <a:latin typeface="Arial"/>
                <a:ea typeface="Arial"/>
                <a:cs typeface="Arial"/>
                <a:sym typeface="Arial"/>
              </a:rPr>
              <a:t>Murray, Gallagher, </a:t>
            </a:r>
            <a:r>
              <a:rPr lang="en-US" i="0" dirty="0" err="1">
                <a:latin typeface="Arial"/>
                <a:ea typeface="Arial"/>
                <a:cs typeface="Arial"/>
                <a:sym typeface="Arial"/>
              </a:rPr>
              <a:t>Rosanbalm</a:t>
            </a:r>
            <a:r>
              <a:rPr lang="en-US" i="0" dirty="0">
                <a:latin typeface="Arial"/>
                <a:ea typeface="Arial"/>
                <a:cs typeface="Arial"/>
                <a:sym typeface="Arial"/>
              </a:rPr>
              <a:t>, &amp; </a:t>
            </a:r>
            <a:r>
              <a:rPr lang="en-US" i="0" dirty="0" err="1">
                <a:latin typeface="Arial"/>
                <a:ea typeface="Arial"/>
                <a:cs typeface="Arial"/>
                <a:sym typeface="Arial"/>
              </a:rPr>
              <a:t>Hamoudi</a:t>
            </a:r>
            <a:r>
              <a:rPr lang="en-US" i="0" dirty="0">
                <a:latin typeface="Arial"/>
                <a:ea typeface="Arial"/>
                <a:cs typeface="Arial"/>
                <a:sym typeface="Arial"/>
              </a:rPr>
              <a:t>, (2015</a:t>
            </a:r>
            <a:r>
              <a:rPr lang="en-US" i="0" dirty="0" smtClean="0">
                <a:latin typeface="Arial"/>
                <a:ea typeface="Arial"/>
                <a:cs typeface="Arial"/>
                <a:sym typeface="Arial"/>
              </a:rPr>
              <a:t>).</a:t>
            </a:r>
            <a:endParaRPr i="0" dirty="0">
              <a:latin typeface="Arial"/>
              <a:ea typeface="Arial"/>
              <a:cs typeface="Arial"/>
              <a:sym typeface="Arial"/>
            </a:endParaRPr>
          </a:p>
          <a:p>
            <a:pPr marL="228600" lvl="0" indent="-228600" algn="l" rtl="0">
              <a:spcBef>
                <a:spcPts val="0"/>
              </a:spcBef>
              <a:spcAft>
                <a:spcPts val="0"/>
              </a:spcAft>
              <a:buClr>
                <a:schemeClr val="dk1"/>
              </a:buClr>
              <a:buSzPts val="1400"/>
              <a:buAutoNum type="arabicPeriod"/>
            </a:pPr>
            <a:r>
              <a:rPr lang="en-US" i="1" dirty="0">
                <a:latin typeface="Arial"/>
                <a:ea typeface="Arial"/>
                <a:cs typeface="Arial"/>
                <a:sym typeface="Arial"/>
              </a:rPr>
              <a:t>Self-Regulation Assessment </a:t>
            </a:r>
            <a:r>
              <a:rPr lang="en-US" i="1" dirty="0" smtClean="0">
                <a:latin typeface="Arial"/>
                <a:ea typeface="Arial"/>
                <a:cs typeface="Arial"/>
                <a:sym typeface="Arial"/>
              </a:rPr>
              <a:t>Rubric. </a:t>
            </a:r>
            <a:r>
              <a:rPr lang="en-US" i="0" dirty="0">
                <a:latin typeface="Arial"/>
                <a:ea typeface="Arial"/>
                <a:cs typeface="Arial"/>
                <a:sym typeface="Arial"/>
              </a:rPr>
              <a:t>Kristie </a:t>
            </a:r>
            <a:r>
              <a:rPr lang="en-US" i="0" dirty="0" err="1">
                <a:latin typeface="Arial"/>
                <a:ea typeface="Arial"/>
                <a:cs typeface="Arial"/>
                <a:sym typeface="Arial"/>
              </a:rPr>
              <a:t>Pretti-Frontczak</a:t>
            </a:r>
            <a:r>
              <a:rPr lang="en-US" i="0" dirty="0">
                <a:latin typeface="Arial"/>
                <a:ea typeface="Arial"/>
                <a:cs typeface="Arial"/>
                <a:sym typeface="Arial"/>
              </a:rPr>
              <a:t> (2018</a:t>
            </a:r>
            <a:r>
              <a:rPr lang="en-US" b="0" i="0" dirty="0">
                <a:latin typeface="Arial"/>
                <a:ea typeface="Arial"/>
                <a:cs typeface="Arial"/>
                <a:sym typeface="Arial"/>
              </a:rPr>
              <a:t>), </a:t>
            </a:r>
            <a:r>
              <a:rPr lang="en-US" sz="1300" b="0" u="sng" dirty="0" smtClean="0">
                <a:solidFill>
                  <a:srgbClr val="1155CC"/>
                </a:solidFill>
                <a:latin typeface="Arial"/>
                <a:ea typeface="Arial"/>
                <a:cs typeface="Arial"/>
                <a:sym typeface="Arial"/>
                <a:hlinkClick r:id="rId3"/>
              </a:rPr>
              <a:t>https</a:t>
            </a:r>
            <a:r>
              <a:rPr lang="en-US" sz="1300" b="0" u="sng" dirty="0">
                <a:solidFill>
                  <a:srgbClr val="1155CC"/>
                </a:solidFill>
                <a:latin typeface="Arial"/>
                <a:ea typeface="Arial"/>
                <a:cs typeface="Arial"/>
                <a:sym typeface="Arial"/>
                <a:hlinkClick r:id="rId3"/>
              </a:rPr>
              <a:t>://</a:t>
            </a:r>
            <a:r>
              <a:rPr lang="en-US" sz="1300" b="0" u="sng" dirty="0" smtClean="0">
                <a:solidFill>
                  <a:srgbClr val="1155CC"/>
                </a:solidFill>
                <a:latin typeface="Arial"/>
                <a:ea typeface="Arial"/>
                <a:cs typeface="Arial"/>
                <a:sym typeface="Arial"/>
                <a:hlinkClick r:id="rId3"/>
              </a:rPr>
              <a:t>prekteachandplay.com/SR-rubric</a:t>
            </a:r>
            <a:endParaRPr b="0" i="1"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None/>
            </a:pPr>
            <a:r>
              <a:rPr lang="en-US" b="1" dirty="0" smtClean="0">
                <a:latin typeface="Arial"/>
                <a:ea typeface="Arial"/>
                <a:cs typeface="Arial"/>
                <a:sym typeface="Arial"/>
              </a:rPr>
              <a:t>Ask </a:t>
            </a:r>
            <a:r>
              <a:rPr lang="en-US" dirty="0">
                <a:latin typeface="Arial"/>
                <a:ea typeface="Arial"/>
                <a:cs typeface="Arial"/>
                <a:sym typeface="Arial"/>
              </a:rPr>
              <a:t>participants to locate their </a:t>
            </a:r>
            <a:r>
              <a:rPr lang="en-US" b="1" dirty="0">
                <a:latin typeface="Arial"/>
                <a:ea typeface="Arial"/>
                <a:cs typeface="Arial"/>
                <a:sym typeface="Arial"/>
              </a:rPr>
              <a:t>handouts</a:t>
            </a:r>
            <a:r>
              <a:rPr lang="en-US" dirty="0">
                <a:latin typeface="Arial"/>
                <a:ea typeface="Arial"/>
                <a:cs typeface="Arial"/>
                <a:sym typeface="Arial"/>
              </a:rPr>
              <a:t>. Before using the handouts to look at the characteristics of self-regulation across the developmental stages of young children, we must first consider that when children demonstrate various self-regulation skills is highly dependent upon several factors.</a:t>
            </a:r>
            <a:endParaRPr dirty="0">
              <a:latin typeface="Arial"/>
              <a:ea typeface="Arial"/>
              <a:cs typeface="Arial"/>
              <a:sym typeface="Arial"/>
            </a:endParaRPr>
          </a:p>
          <a:p>
            <a:pPr marL="228600" lvl="0" indent="-228600" algn="l" rtl="0">
              <a:spcBef>
                <a:spcPts val="0"/>
              </a:spcBef>
              <a:spcAft>
                <a:spcPts val="0"/>
              </a:spcAft>
              <a:buSzPts val="1400"/>
              <a:buFont typeface="Arial"/>
              <a:buAutoNum type="arabicPeriod"/>
            </a:pPr>
            <a:r>
              <a:rPr lang="en-US" dirty="0">
                <a:latin typeface="Arial"/>
                <a:ea typeface="Arial"/>
                <a:cs typeface="Arial"/>
                <a:sym typeface="Arial"/>
              </a:rPr>
              <a:t>The developmental progression for when children demonstrate various self-regulation skills will look different depending on the developmental stage of the child (e.g. infancy, toddlerhood, preschooler, early elementary).</a:t>
            </a:r>
            <a:endParaRPr dirty="0">
              <a:latin typeface="Arial"/>
              <a:ea typeface="Arial"/>
              <a:cs typeface="Arial"/>
              <a:sym typeface="Arial"/>
            </a:endParaRPr>
          </a:p>
          <a:p>
            <a:pPr marL="228600" lvl="0" indent="-228600" algn="l" rtl="0">
              <a:spcBef>
                <a:spcPts val="0"/>
              </a:spcBef>
              <a:spcAft>
                <a:spcPts val="0"/>
              </a:spcAft>
              <a:buSzPts val="1400"/>
              <a:buFont typeface="Arial"/>
              <a:buAutoNum type="arabicPeriod"/>
            </a:pPr>
            <a:r>
              <a:rPr lang="en-US" dirty="0">
                <a:latin typeface="Arial"/>
                <a:ea typeface="Arial"/>
                <a:cs typeface="Arial"/>
                <a:sym typeface="Arial"/>
              </a:rPr>
              <a:t>Environmental circumstances or context surrounding a child affects </a:t>
            </a:r>
            <a:r>
              <a:rPr lang="en-US" dirty="0" smtClean="0">
                <a:latin typeface="Arial"/>
                <a:ea typeface="Arial"/>
                <a:cs typeface="Arial"/>
                <a:sym typeface="Arial"/>
              </a:rPr>
              <a:t>development </a:t>
            </a:r>
            <a:r>
              <a:rPr lang="en-US" dirty="0">
                <a:latin typeface="Arial"/>
                <a:ea typeface="Arial"/>
                <a:cs typeface="Arial"/>
                <a:sym typeface="Arial"/>
              </a:rPr>
              <a:t>of self-regulation and </a:t>
            </a:r>
            <a:r>
              <a:rPr lang="en-US" dirty="0" smtClean="0">
                <a:latin typeface="Arial"/>
                <a:ea typeface="Arial"/>
                <a:cs typeface="Arial"/>
                <a:sym typeface="Arial"/>
              </a:rPr>
              <a:t>the </a:t>
            </a:r>
            <a:r>
              <a:rPr lang="en-US" dirty="0">
                <a:latin typeface="Arial"/>
                <a:ea typeface="Arial"/>
                <a:cs typeface="Arial"/>
                <a:sym typeface="Arial"/>
              </a:rPr>
              <a:t>ability to engage in the self-regulation process (</a:t>
            </a:r>
            <a:r>
              <a:rPr lang="en-US" dirty="0" smtClean="0">
                <a:latin typeface="Arial"/>
                <a:ea typeface="Arial"/>
                <a:cs typeface="Arial"/>
                <a:sym typeface="Arial"/>
              </a:rPr>
              <a:t>i.e., </a:t>
            </a:r>
            <a:r>
              <a:rPr lang="en-US" dirty="0">
                <a:latin typeface="Arial"/>
                <a:ea typeface="Arial"/>
                <a:cs typeface="Arial"/>
                <a:sym typeface="Arial"/>
              </a:rPr>
              <a:t>a child’s feelings about what is happening at home or school).</a:t>
            </a:r>
            <a:endParaRPr dirty="0">
              <a:latin typeface="Arial"/>
              <a:ea typeface="Arial"/>
              <a:cs typeface="Arial"/>
              <a:sym typeface="Arial"/>
            </a:endParaRPr>
          </a:p>
          <a:p>
            <a:pPr marL="228600" lvl="0" indent="-228600" algn="l" rtl="0">
              <a:spcBef>
                <a:spcPts val="0"/>
              </a:spcBef>
              <a:spcAft>
                <a:spcPts val="0"/>
              </a:spcAft>
              <a:buSzPts val="1400"/>
              <a:buFont typeface="Arial"/>
              <a:buAutoNum type="arabicPeriod"/>
            </a:pPr>
            <a:r>
              <a:rPr lang="en-US" dirty="0">
                <a:latin typeface="Arial"/>
                <a:ea typeface="Arial"/>
                <a:cs typeface="Arial"/>
                <a:sym typeface="Arial"/>
              </a:rPr>
              <a:t>Individual differences such as how a child communicates (e.g., words, pictures, gestures, AT), the extent to which </a:t>
            </a:r>
            <a:r>
              <a:rPr lang="en-US" dirty="0" smtClean="0">
                <a:latin typeface="Arial"/>
                <a:ea typeface="Arial"/>
                <a:cs typeface="Arial"/>
                <a:sym typeface="Arial"/>
              </a:rPr>
              <a:t>s/he is </a:t>
            </a:r>
            <a:r>
              <a:rPr lang="en-US" dirty="0">
                <a:latin typeface="Arial"/>
                <a:ea typeface="Arial"/>
                <a:cs typeface="Arial"/>
                <a:sym typeface="Arial"/>
              </a:rPr>
              <a:t>mobile, </a:t>
            </a:r>
            <a:r>
              <a:rPr lang="en-US" dirty="0" smtClean="0">
                <a:latin typeface="Arial"/>
                <a:ea typeface="Arial"/>
                <a:cs typeface="Arial"/>
                <a:sym typeface="Arial"/>
              </a:rPr>
              <a:t>sensory </a:t>
            </a:r>
            <a:r>
              <a:rPr lang="en-US" dirty="0">
                <a:latin typeface="Arial"/>
                <a:ea typeface="Arial"/>
                <a:cs typeface="Arial"/>
                <a:sym typeface="Arial"/>
              </a:rPr>
              <a:t>needs, etc. will impact how </a:t>
            </a:r>
            <a:r>
              <a:rPr lang="en-US" dirty="0" smtClean="0">
                <a:latin typeface="Arial"/>
                <a:ea typeface="Arial"/>
                <a:cs typeface="Arial"/>
                <a:sym typeface="Arial"/>
              </a:rPr>
              <a:t>the child engages </a:t>
            </a:r>
            <a:r>
              <a:rPr lang="en-US" dirty="0">
                <a:latin typeface="Arial"/>
                <a:ea typeface="Arial"/>
                <a:cs typeface="Arial"/>
                <a:sym typeface="Arial"/>
              </a:rPr>
              <a:t>in the self-regulation process.</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Dr. Kristie </a:t>
            </a:r>
            <a:r>
              <a:rPr lang="en-US" dirty="0" err="1">
                <a:latin typeface="Arial"/>
                <a:ea typeface="Arial"/>
                <a:cs typeface="Arial"/>
                <a:sym typeface="Arial"/>
              </a:rPr>
              <a:t>Pretti-Frontczak</a:t>
            </a:r>
            <a:r>
              <a:rPr lang="en-US" dirty="0">
                <a:latin typeface="Arial"/>
                <a:ea typeface="Arial"/>
                <a:cs typeface="Arial"/>
                <a:sym typeface="Arial"/>
              </a:rPr>
              <a:t> has developed </a:t>
            </a:r>
            <a:r>
              <a:rPr lang="en-US" i="1" dirty="0">
                <a:latin typeface="Arial"/>
                <a:ea typeface="Arial"/>
                <a:cs typeface="Arial"/>
                <a:sym typeface="Arial"/>
              </a:rPr>
              <a:t>The Self-Assessment Rubric </a:t>
            </a:r>
            <a:r>
              <a:rPr lang="en-US" dirty="0">
                <a:latin typeface="Arial"/>
                <a:ea typeface="Arial"/>
                <a:cs typeface="Arial"/>
                <a:sym typeface="Arial"/>
              </a:rPr>
              <a:t>which looks at each of the </a:t>
            </a:r>
            <a:r>
              <a:rPr lang="en-US" dirty="0" smtClean="0">
                <a:latin typeface="Arial"/>
                <a:ea typeface="Arial"/>
                <a:cs typeface="Arial"/>
                <a:sym typeface="Arial"/>
              </a:rPr>
              <a:t>sub-components </a:t>
            </a:r>
            <a:r>
              <a:rPr lang="en-US" dirty="0">
                <a:latin typeface="Arial"/>
                <a:ea typeface="Arial"/>
                <a:cs typeface="Arial"/>
                <a:sym typeface="Arial"/>
              </a:rPr>
              <a:t>of the self-regulation process across a progression beginning with foundational and ending with generative. Each level of proficiency correlates with the developmental stages (i.e., </a:t>
            </a:r>
            <a:r>
              <a:rPr lang="en-US" dirty="0" smtClean="0">
                <a:latin typeface="Arial"/>
                <a:ea typeface="Arial"/>
                <a:cs typeface="Arial"/>
                <a:sym typeface="Arial"/>
              </a:rPr>
              <a:t>infancy=foundational) a </a:t>
            </a:r>
            <a:r>
              <a:rPr lang="en-US" dirty="0">
                <a:latin typeface="Arial"/>
                <a:ea typeface="Arial"/>
                <a:cs typeface="Arial"/>
                <a:sym typeface="Arial"/>
              </a:rPr>
              <a:t>child </a:t>
            </a:r>
            <a:r>
              <a:rPr lang="en-US" dirty="0" smtClean="0">
                <a:latin typeface="Arial"/>
                <a:ea typeface="Arial"/>
                <a:cs typeface="Arial"/>
                <a:sym typeface="Arial"/>
              </a:rPr>
              <a:t>moves </a:t>
            </a:r>
            <a:r>
              <a:rPr lang="en-US" dirty="0">
                <a:latin typeface="Arial"/>
                <a:ea typeface="Arial"/>
                <a:cs typeface="Arial"/>
                <a:sym typeface="Arial"/>
              </a:rPr>
              <a:t>through as </a:t>
            </a:r>
            <a:r>
              <a:rPr lang="en-US" dirty="0" smtClean="0">
                <a:latin typeface="Arial"/>
                <a:ea typeface="Arial"/>
                <a:cs typeface="Arial"/>
                <a:sym typeface="Arial"/>
              </a:rPr>
              <a:t>she or he ages </a:t>
            </a:r>
            <a:r>
              <a:rPr lang="en-US" dirty="0">
                <a:latin typeface="Arial"/>
                <a:ea typeface="Arial"/>
                <a:cs typeface="Arial"/>
                <a:sym typeface="Arial"/>
              </a:rPr>
              <a:t>and </a:t>
            </a:r>
            <a:r>
              <a:rPr lang="en-US" dirty="0" smtClean="0">
                <a:latin typeface="Arial"/>
                <a:ea typeface="Arial"/>
                <a:cs typeface="Arial"/>
                <a:sym typeface="Arial"/>
              </a:rPr>
              <a:t>grows.</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p:txBody>
      </p:sp>
      <p:sp>
        <p:nvSpPr>
          <p:cNvPr id="130" name="Google Shape;130;g4dead40716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4fd08cdbd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4fd08cdbd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smtClean="0"/>
              <a:t>Ask: </a:t>
            </a:r>
            <a:r>
              <a:rPr lang="en-US" dirty="0" smtClean="0"/>
              <a:t>What </a:t>
            </a:r>
            <a:r>
              <a:rPr lang="en-US" dirty="0"/>
              <a:t>does self-regulation look like for infants, toddlers, and preschoolers? Can you think of common situations when children struggle to self-regulate?</a:t>
            </a:r>
            <a:endParaRPr dirty="0"/>
          </a:p>
          <a:p>
            <a:pPr marL="0" lvl="0" indent="0" algn="l" rtl="0">
              <a:spcBef>
                <a:spcPts val="0"/>
              </a:spcBef>
              <a:spcAft>
                <a:spcPts val="0"/>
              </a:spcAft>
              <a:buNone/>
            </a:pPr>
            <a:endParaRPr dirty="0"/>
          </a:p>
        </p:txBody>
      </p:sp>
      <p:sp>
        <p:nvSpPr>
          <p:cNvPr id="139" name="Google Shape;139;g4fd08cdbda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p2"/>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p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One column text">
  <p:cSld name="ONE_COLUMN_TEXT">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55" name="Google Shape;55;p11"/>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56" name="Google Shape;56;p1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Main point">
  <p:cSld name="MAIN_POINT">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59" name="Google Shape;59;p1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_TITLE_AND_DESCRIPTION">
    <p:spTree>
      <p:nvGrpSpPr>
        <p:cNvPr id="1" name="Shape 60"/>
        <p:cNvGrpSpPr/>
        <p:nvPr/>
      </p:nvGrpSpPr>
      <p:grpSpPr>
        <a:xfrm>
          <a:off x="0" y="0"/>
          <a:ext cx="0" cy="0"/>
          <a:chOff x="0" y="0"/>
          <a:chExt cx="0" cy="0"/>
        </a:xfrm>
      </p:grpSpPr>
      <p:sp>
        <p:nvSpPr>
          <p:cNvPr id="61" name="Google Shape;61;p13"/>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13"/>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63" name="Google Shape;63;p13"/>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64" name="Google Shape;64;p13"/>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65" name="Google Shape;65;p1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Caption">
  <p:cSld name="CAPTION_ONLY">
    <p:spTree>
      <p:nvGrpSpPr>
        <p:cNvPr id="1" name="Shape 66"/>
        <p:cNvGrpSpPr/>
        <p:nvPr/>
      </p:nvGrpSpPr>
      <p:grpSpPr>
        <a:xfrm>
          <a:off x="0" y="0"/>
          <a:ext cx="0" cy="0"/>
          <a:chOff x="0" y="0"/>
          <a:chExt cx="0" cy="0"/>
        </a:xfrm>
      </p:grpSpPr>
      <p:sp>
        <p:nvSpPr>
          <p:cNvPr id="67" name="Google Shape;67;p14"/>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lstStyle>
            <a:lvl1pPr marL="457200" lvl="0" indent="-228600" algn="l">
              <a:lnSpc>
                <a:spcPct val="100000"/>
              </a:lnSpc>
              <a:spcBef>
                <a:spcPts val="0"/>
              </a:spcBef>
              <a:spcAft>
                <a:spcPts val="0"/>
              </a:spcAft>
              <a:buSzPts val="2400"/>
              <a:buNone/>
              <a:defRPr/>
            </a:lvl1pPr>
          </a:lstStyle>
          <a:p>
            <a:endParaRPr/>
          </a:p>
        </p:txBody>
      </p:sp>
      <p:sp>
        <p:nvSpPr>
          <p:cNvPr id="68" name="Google Shape;68;p1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ig number">
  <p:cSld name="BIG_NUMBER">
    <p:spTree>
      <p:nvGrpSpPr>
        <p:cNvPr id="1" name="Shape 69"/>
        <p:cNvGrpSpPr/>
        <p:nvPr/>
      </p:nvGrpSpPr>
      <p:grpSpPr>
        <a:xfrm>
          <a:off x="0" y="0"/>
          <a:ext cx="0" cy="0"/>
          <a:chOff x="0" y="0"/>
          <a:chExt cx="0" cy="0"/>
        </a:xfrm>
      </p:grpSpPr>
      <p:sp>
        <p:nvSpPr>
          <p:cNvPr id="70" name="Google Shape;70;p15"/>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71" name="Google Shape;71;p15"/>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72" name="Google Shape;72;p1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p:cSld name="SECTION_HEADER_1">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9" name="Google Shape;19;p3"/>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2100"/>
              </a:spcBef>
              <a:spcAft>
                <a:spcPts val="0"/>
              </a:spcAft>
              <a:buClr>
                <a:srgbClr val="888888"/>
              </a:buClr>
              <a:buSzPts val="2000"/>
              <a:buNone/>
              <a:defRPr sz="2000">
                <a:solidFill>
                  <a:srgbClr val="888888"/>
                </a:solidFill>
              </a:defRPr>
            </a:lvl2pPr>
            <a:lvl3pPr marL="1371600" lvl="2" indent="-228600" algn="l">
              <a:lnSpc>
                <a:spcPct val="90000"/>
              </a:lnSpc>
              <a:spcBef>
                <a:spcPts val="2100"/>
              </a:spcBef>
              <a:spcAft>
                <a:spcPts val="0"/>
              </a:spcAft>
              <a:buClr>
                <a:srgbClr val="888888"/>
              </a:buClr>
              <a:buSzPts val="1800"/>
              <a:buNone/>
              <a:defRPr sz="1800">
                <a:solidFill>
                  <a:srgbClr val="888888"/>
                </a:solidFill>
              </a:defRPr>
            </a:lvl3pPr>
            <a:lvl4pPr marL="1828800" lvl="3" indent="-228600" algn="l">
              <a:lnSpc>
                <a:spcPct val="90000"/>
              </a:lnSpc>
              <a:spcBef>
                <a:spcPts val="2100"/>
              </a:spcBef>
              <a:spcAft>
                <a:spcPts val="0"/>
              </a:spcAft>
              <a:buClr>
                <a:srgbClr val="888888"/>
              </a:buClr>
              <a:buSzPts val="1600"/>
              <a:buNone/>
              <a:defRPr sz="1600">
                <a:solidFill>
                  <a:srgbClr val="888888"/>
                </a:solidFill>
              </a:defRPr>
            </a:lvl4pPr>
            <a:lvl5pPr marL="2286000" lvl="4" indent="-228600" algn="l">
              <a:lnSpc>
                <a:spcPct val="90000"/>
              </a:lnSpc>
              <a:spcBef>
                <a:spcPts val="2100"/>
              </a:spcBef>
              <a:spcAft>
                <a:spcPts val="0"/>
              </a:spcAft>
              <a:buClr>
                <a:srgbClr val="888888"/>
              </a:buClr>
              <a:buSzPts val="1600"/>
              <a:buNone/>
              <a:defRPr sz="1600">
                <a:solidFill>
                  <a:srgbClr val="888888"/>
                </a:solidFill>
              </a:defRPr>
            </a:lvl5pPr>
            <a:lvl6pPr marL="2743200" lvl="5" indent="-228600" algn="l">
              <a:lnSpc>
                <a:spcPct val="90000"/>
              </a:lnSpc>
              <a:spcBef>
                <a:spcPts val="2100"/>
              </a:spcBef>
              <a:spcAft>
                <a:spcPts val="0"/>
              </a:spcAft>
              <a:buClr>
                <a:srgbClr val="888888"/>
              </a:buClr>
              <a:buSzPts val="1600"/>
              <a:buNone/>
              <a:defRPr sz="1600">
                <a:solidFill>
                  <a:srgbClr val="888888"/>
                </a:solidFill>
              </a:defRPr>
            </a:lvl6pPr>
            <a:lvl7pPr marL="3200400" lvl="6" indent="-228600" algn="l">
              <a:lnSpc>
                <a:spcPct val="90000"/>
              </a:lnSpc>
              <a:spcBef>
                <a:spcPts val="2100"/>
              </a:spcBef>
              <a:spcAft>
                <a:spcPts val="0"/>
              </a:spcAft>
              <a:buClr>
                <a:srgbClr val="888888"/>
              </a:buClr>
              <a:buSzPts val="1600"/>
              <a:buNone/>
              <a:defRPr sz="1600">
                <a:solidFill>
                  <a:srgbClr val="888888"/>
                </a:solidFill>
              </a:defRPr>
            </a:lvl7pPr>
            <a:lvl8pPr marL="3657600" lvl="7" indent="-228600" algn="l">
              <a:lnSpc>
                <a:spcPct val="90000"/>
              </a:lnSpc>
              <a:spcBef>
                <a:spcPts val="2100"/>
              </a:spcBef>
              <a:spcAft>
                <a:spcPts val="0"/>
              </a:spcAft>
              <a:buClr>
                <a:srgbClr val="888888"/>
              </a:buClr>
              <a:buSzPts val="1600"/>
              <a:buNone/>
              <a:defRPr sz="1600">
                <a:solidFill>
                  <a:srgbClr val="888888"/>
                </a:solidFill>
              </a:defRPr>
            </a:lvl8pPr>
            <a:lvl9pPr marL="4114800" lvl="8" indent="-228600" algn="l">
              <a:lnSpc>
                <a:spcPct val="90000"/>
              </a:lnSpc>
              <a:spcBef>
                <a:spcPts val="2100"/>
              </a:spcBef>
              <a:spcAft>
                <a:spcPts val="2100"/>
              </a:spcAft>
              <a:buClr>
                <a:srgbClr val="888888"/>
              </a:buClr>
              <a:buSzPts val="1600"/>
              <a:buNone/>
              <a:defRPr sz="1600">
                <a:solidFill>
                  <a:srgbClr val="888888"/>
                </a:solidFill>
              </a:defRPr>
            </a:lvl9pPr>
          </a:lstStyle>
          <a:p>
            <a:endParaRPr/>
          </a:p>
        </p:txBody>
      </p:sp>
      <p:sp>
        <p:nvSpPr>
          <p:cNvPr id="20" name="Google Shape;20;p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 name="Google Shape;21;p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p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5" name="Google Shape;25;p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2100"/>
              </a:spcBef>
              <a:spcAft>
                <a:spcPts val="0"/>
              </a:spcAft>
              <a:buClr>
                <a:schemeClr val="dk1"/>
              </a:buClr>
              <a:buSzPts val="1800"/>
              <a:buChar char="○"/>
              <a:defRPr/>
            </a:lvl2pPr>
            <a:lvl3pPr marL="1371600" lvl="2" indent="-342900" algn="l">
              <a:lnSpc>
                <a:spcPct val="90000"/>
              </a:lnSpc>
              <a:spcBef>
                <a:spcPts val="2100"/>
              </a:spcBef>
              <a:spcAft>
                <a:spcPts val="0"/>
              </a:spcAft>
              <a:buClr>
                <a:schemeClr val="dk1"/>
              </a:buClr>
              <a:buSzPts val="1800"/>
              <a:buChar char="■"/>
              <a:defRPr/>
            </a:lvl3pPr>
            <a:lvl4pPr marL="1828800" lvl="3" indent="-342900" algn="l">
              <a:lnSpc>
                <a:spcPct val="90000"/>
              </a:lnSpc>
              <a:spcBef>
                <a:spcPts val="2100"/>
              </a:spcBef>
              <a:spcAft>
                <a:spcPts val="0"/>
              </a:spcAft>
              <a:buClr>
                <a:schemeClr val="dk1"/>
              </a:buClr>
              <a:buSzPts val="1800"/>
              <a:buChar char="●"/>
              <a:defRPr/>
            </a:lvl4pPr>
            <a:lvl5pPr marL="2286000" lvl="4" indent="-342900" algn="l">
              <a:lnSpc>
                <a:spcPct val="9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2100"/>
              </a:spcAft>
              <a:buClr>
                <a:schemeClr val="dk1"/>
              </a:buClr>
              <a:buSzPts val="1800"/>
              <a:buChar char="■"/>
              <a:defRPr/>
            </a:lvl9pPr>
          </a:lstStyle>
          <a:p>
            <a:endParaRPr/>
          </a:p>
        </p:txBody>
      </p:sp>
      <p:sp>
        <p:nvSpPr>
          <p:cNvPr id="26" name="Google Shape;26;p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7" name="Google Shape;27;p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8" name="Google Shape;28;p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9"/>
        <p:cNvGrpSpPr/>
        <p:nvPr/>
      </p:nvGrpSpPr>
      <p:grpSpPr>
        <a:xfrm>
          <a:off x="0" y="0"/>
          <a:ext cx="0" cy="0"/>
          <a:chOff x="0" y="0"/>
          <a:chExt cx="0" cy="0"/>
        </a:xfrm>
      </p:grpSpPr>
      <p:sp>
        <p:nvSpPr>
          <p:cNvPr id="30" name="Google Shape;30;p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_AND_TWO_COLUMNS">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p6"/>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4" name="Google Shape;34;p6"/>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5" name="Google Shape;35;p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lstStyle>
            <a:lvl1pPr lvl="0" algn="l">
              <a:lnSpc>
                <a:spcPct val="89000"/>
              </a:lnSpc>
              <a:spcBef>
                <a:spcPts val="0"/>
              </a:spcBef>
              <a:spcAft>
                <a:spcPts val="0"/>
              </a:spcAft>
              <a:buClr>
                <a:schemeClr val="dk2"/>
              </a:buClr>
              <a:buSzPts val="4400"/>
              <a:buFont typeface="Source Sans Pro"/>
              <a:buNone/>
              <a:defRPr>
                <a:solidFill>
                  <a:schemeClr val="dk2"/>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8" name="Google Shape;38;p7"/>
          <p:cNvSpPr txBox="1">
            <a:spLocks noGrp="1"/>
          </p:cNvSpPr>
          <p:nvPr>
            <p:ph type="body" idx="1"/>
          </p:nvPr>
        </p:nvSpPr>
        <p:spPr>
          <a:xfrm>
            <a:off x="1371600" y="2285999"/>
            <a:ext cx="4447800" cy="3581400"/>
          </a:xfrm>
          <a:prstGeom prst="rect">
            <a:avLst/>
          </a:prstGeom>
          <a:noFill/>
          <a:ln>
            <a:noFill/>
          </a:ln>
        </p:spPr>
        <p:txBody>
          <a:bodyPr spcFirstLastPara="1" wrap="square" lIns="91425" tIns="45700" rIns="91425" bIns="45700" anchor="t" anchorCtr="0"/>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39" name="Google Shape;39;p7"/>
          <p:cNvSpPr txBox="1">
            <a:spLocks noGrp="1"/>
          </p:cNvSpPr>
          <p:nvPr>
            <p:ph type="body" idx="2"/>
          </p:nvPr>
        </p:nvSpPr>
        <p:spPr>
          <a:xfrm>
            <a:off x="6525403" y="2285999"/>
            <a:ext cx="4447800" cy="3581400"/>
          </a:xfrm>
          <a:prstGeom prst="rect">
            <a:avLst/>
          </a:prstGeom>
          <a:noFill/>
          <a:ln>
            <a:noFill/>
          </a:ln>
        </p:spPr>
        <p:txBody>
          <a:bodyPr spcFirstLastPara="1" wrap="square" lIns="91425" tIns="45700" rIns="91425" bIns="45700" anchor="t" anchorCtr="0"/>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40" name="Google Shape;40;p7"/>
          <p:cNvSpPr txBox="1">
            <a:spLocks noGrp="1"/>
          </p:cNvSpPr>
          <p:nvPr>
            <p:ph type="dt" idx="10"/>
          </p:nvPr>
        </p:nvSpPr>
        <p:spPr>
          <a:xfrm>
            <a:off x="1390650" y="6453386"/>
            <a:ext cx="1204500" cy="4047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1" name="Google Shape;41;p7"/>
          <p:cNvSpPr txBox="1">
            <a:spLocks noGrp="1"/>
          </p:cNvSpPr>
          <p:nvPr>
            <p:ph type="ftr" idx="11"/>
          </p:nvPr>
        </p:nvSpPr>
        <p:spPr>
          <a:xfrm>
            <a:off x="2893564" y="6453386"/>
            <a:ext cx="6280800" cy="4047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2" name="Google Shape;42;p7"/>
          <p:cNvSpPr txBox="1">
            <a:spLocks noGrp="1"/>
          </p:cNvSpPr>
          <p:nvPr>
            <p:ph type="sldNum" idx="12"/>
          </p:nvPr>
        </p:nvSpPr>
        <p:spPr>
          <a:xfrm>
            <a:off x="9472736" y="6453386"/>
            <a:ext cx="1596300" cy="40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and body" type="tx">
  <p:cSld name="TITLE_AND_BODY">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5" name="Google Shape;45;p8"/>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46" name="Google Shape;46;p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49" name="Google Shape;49;p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52" name="Google Shape;52;p1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6">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RQLvVdbaJWw"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0YUXZQ9FlB8"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gv25iBZSw7o"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www.challengingbehavior.org/"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hyperlink" Target="http://eclkc.ohs.acf.hhs.gov/" TargetMode="External"/><Relationship Id="rId4" Type="http://schemas.openxmlformats.org/officeDocument/2006/relationships/hyperlink" Target="http://www.iris.peabody.vanderbilt.edu/"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efCq_vHUMqs"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dec-sped.org/recommendedpractices"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hyperlink" Target="https://eclkc.ohs.acf.hhs.gov/"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developingchild.harvard.edu/science/key-concepts/executive-function/"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78" name="Google Shape;78;p16"/>
          <p:cNvSpPr txBox="1">
            <a:spLocks noGrp="1"/>
          </p:cNvSpPr>
          <p:nvPr>
            <p:ph type="ctrTitle"/>
          </p:nvPr>
        </p:nvSpPr>
        <p:spPr>
          <a:xfrm>
            <a:off x="415611" y="1266939"/>
            <a:ext cx="11360700" cy="2478795"/>
          </a:xfrm>
          <a:prstGeom prst="rect">
            <a:avLst/>
          </a:prstGeom>
          <a:noFill/>
          <a:ln>
            <a:noFill/>
          </a:ln>
        </p:spPr>
        <p:txBody>
          <a:bodyPr spcFirstLastPara="1" wrap="square" lIns="91425" tIns="45700" rIns="91425" bIns="45700" anchor="b" anchorCtr="0">
            <a:noAutofit/>
          </a:bodyPr>
          <a:lstStyle/>
          <a:p>
            <a:pPr>
              <a:lnSpc>
                <a:spcPct val="90000"/>
              </a:lnSpc>
              <a:buSzPts val="5400"/>
            </a:pPr>
            <a:r>
              <a:rPr lang="en-US" sz="4500" dirty="0">
                <a:solidFill>
                  <a:schemeClr val="dk1"/>
                </a:solidFill>
                <a:latin typeface="Georgia" panose="02040502050405020303" pitchFamily="18" charset="0"/>
                <a:ea typeface="Times New Roman"/>
                <a:cs typeface="Times New Roman"/>
                <a:sym typeface="Times New Roman"/>
              </a:rPr>
              <a:t>Inclusive Placement Opportunities </a:t>
            </a:r>
            <a:br>
              <a:rPr lang="en-US" sz="4500" dirty="0">
                <a:solidFill>
                  <a:schemeClr val="dk1"/>
                </a:solidFill>
                <a:latin typeface="Georgia" panose="02040502050405020303" pitchFamily="18" charset="0"/>
                <a:ea typeface="Times New Roman"/>
                <a:cs typeface="Times New Roman"/>
                <a:sym typeface="Times New Roman"/>
              </a:rPr>
            </a:br>
            <a:r>
              <a:rPr lang="en-US" sz="4500" dirty="0">
                <a:solidFill>
                  <a:schemeClr val="dk1"/>
                </a:solidFill>
                <a:latin typeface="Georgia" panose="02040502050405020303" pitchFamily="18" charset="0"/>
                <a:ea typeface="Times New Roman"/>
                <a:cs typeface="Times New Roman"/>
                <a:sym typeface="Times New Roman"/>
              </a:rPr>
              <a:t>for Preschoolers: </a:t>
            </a:r>
            <a:r>
              <a:rPr lang="en-US" sz="4500" dirty="0">
                <a:latin typeface="Georgia" panose="02040502050405020303" pitchFamily="18" charset="0"/>
                <a:ea typeface="Times New Roman"/>
                <a:cs typeface="Times New Roman"/>
                <a:sym typeface="Times New Roman"/>
              </a:rPr>
              <a:t/>
            </a:r>
            <a:br>
              <a:rPr lang="en-US" sz="4500" dirty="0">
                <a:latin typeface="Georgia" panose="02040502050405020303" pitchFamily="18" charset="0"/>
                <a:ea typeface="Times New Roman"/>
                <a:cs typeface="Times New Roman"/>
                <a:sym typeface="Times New Roman"/>
              </a:rPr>
            </a:br>
            <a:r>
              <a:rPr lang="en-US" sz="3500" dirty="0">
                <a:latin typeface="Georgia" panose="02040502050405020303" pitchFamily="18" charset="0"/>
                <a:ea typeface="Times New Roman"/>
                <a:cs typeface="Times New Roman"/>
                <a:sym typeface="Times New Roman"/>
              </a:rPr>
              <a:t>A Systems Approach to Preschool Inclusive </a:t>
            </a:r>
            <a:r>
              <a:rPr lang="en-US" sz="3500" dirty="0" smtClean="0">
                <a:latin typeface="Georgia" panose="02040502050405020303" pitchFamily="18" charset="0"/>
                <a:ea typeface="Times New Roman"/>
                <a:cs typeface="Times New Roman"/>
                <a:sym typeface="Times New Roman"/>
              </a:rPr>
              <a:t>Practices</a:t>
            </a:r>
            <a:br>
              <a:rPr lang="en-US" sz="3500" dirty="0" smtClean="0">
                <a:latin typeface="Georgia" panose="02040502050405020303" pitchFamily="18" charset="0"/>
                <a:ea typeface="Times New Roman"/>
                <a:cs typeface="Times New Roman"/>
                <a:sym typeface="Times New Roman"/>
              </a:rPr>
            </a:br>
            <a:endParaRPr sz="4400" dirty="0">
              <a:solidFill>
                <a:schemeClr val="dk1"/>
              </a:solidFill>
              <a:latin typeface="Georgia" panose="02040502050405020303" pitchFamily="18" charset="0"/>
              <a:ea typeface="Times New Roman"/>
              <a:cs typeface="Times New Roman"/>
              <a:sym typeface="Times New Roman"/>
            </a:endParaRPr>
          </a:p>
        </p:txBody>
      </p:sp>
      <p:sp>
        <p:nvSpPr>
          <p:cNvPr id="79" name="Google Shape;79;p16"/>
          <p:cNvSpPr txBox="1">
            <a:spLocks noGrp="1"/>
          </p:cNvSpPr>
          <p:nvPr>
            <p:ph type="subTitle" idx="1"/>
          </p:nvPr>
        </p:nvSpPr>
        <p:spPr>
          <a:xfrm>
            <a:off x="415611" y="4055923"/>
            <a:ext cx="11360700" cy="1243189"/>
          </a:xfrm>
          <a:prstGeom prst="rect">
            <a:avLst/>
          </a:prstGeom>
          <a:noFill/>
          <a:ln>
            <a:noFill/>
          </a:ln>
        </p:spPr>
        <p:txBody>
          <a:bodyPr spcFirstLastPara="1" wrap="square" lIns="91425" tIns="45700" rIns="91425" bIns="45700" anchor="ctr" anchorCtr="0">
            <a:noAutofit/>
          </a:bodyPr>
          <a:lstStyle/>
          <a:p>
            <a:pPr marL="0" lvl="0" indent="0" algn="ctr" rtl="0">
              <a:spcBef>
                <a:spcPts val="1000"/>
              </a:spcBef>
              <a:spcAft>
                <a:spcPts val="0"/>
              </a:spcAft>
              <a:buClr>
                <a:schemeClr val="dk1"/>
              </a:buClr>
              <a:buSzPts val="1500"/>
              <a:buFont typeface="Times"/>
              <a:buNone/>
            </a:pPr>
            <a:r>
              <a:rPr lang="en-US" sz="3500" i="1" dirty="0" smtClean="0">
                <a:solidFill>
                  <a:schemeClr val="dk1"/>
                </a:solidFill>
                <a:latin typeface="Georgia" panose="02040502050405020303" pitchFamily="18" charset="0"/>
                <a:ea typeface="Times New Roman"/>
                <a:cs typeface="Times New Roman"/>
                <a:sym typeface="Times New Roman"/>
              </a:rPr>
              <a:t>A </a:t>
            </a:r>
            <a:r>
              <a:rPr lang="en-US" sz="3500" i="1" dirty="0">
                <a:solidFill>
                  <a:schemeClr val="dk1"/>
                </a:solidFill>
                <a:latin typeface="Georgia" panose="02040502050405020303" pitchFamily="18" charset="0"/>
                <a:ea typeface="Times New Roman"/>
                <a:cs typeface="Times New Roman"/>
                <a:sym typeface="Times New Roman"/>
              </a:rPr>
              <a:t>project of the Virginia Department of Education and the Technical Assistance Centers of Virginia</a:t>
            </a:r>
            <a:endParaRPr sz="3500" i="1" dirty="0">
              <a:solidFill>
                <a:schemeClr val="dk1"/>
              </a:solidFill>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5"/>
          <p:cNvSpPr txBox="1">
            <a:spLocks noGrp="1"/>
          </p:cNvSpPr>
          <p:nvPr>
            <p:ph type="title"/>
          </p:nvPr>
        </p:nvSpPr>
        <p:spPr>
          <a:xfrm>
            <a:off x="616527" y="378979"/>
            <a:ext cx="10515600" cy="921011"/>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400" dirty="0">
                <a:latin typeface="Georgia" panose="02040502050405020303" pitchFamily="18" charset="0"/>
                <a:ea typeface="Times New Roman"/>
                <a:cs typeface="Times New Roman"/>
                <a:sym typeface="Times New Roman"/>
              </a:rPr>
              <a:t>Co-Regulation</a:t>
            </a:r>
            <a:endParaRPr sz="4400" dirty="0">
              <a:latin typeface="Georgia" panose="02040502050405020303" pitchFamily="18" charset="0"/>
              <a:ea typeface="Times New Roman"/>
              <a:cs typeface="Times New Roman"/>
              <a:sym typeface="Times New Roman"/>
            </a:endParaRPr>
          </a:p>
        </p:txBody>
      </p:sp>
      <p:sp>
        <p:nvSpPr>
          <p:cNvPr id="150" name="Google Shape;150;p25"/>
          <p:cNvSpPr txBox="1">
            <a:spLocks noGrp="1"/>
          </p:cNvSpPr>
          <p:nvPr>
            <p:ph type="body" idx="1"/>
          </p:nvPr>
        </p:nvSpPr>
        <p:spPr>
          <a:xfrm>
            <a:off x="616527" y="1918663"/>
            <a:ext cx="5155164" cy="4256522"/>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0"/>
              </a:spcAft>
              <a:buNone/>
            </a:pPr>
            <a:r>
              <a:rPr lang="en-US" sz="3600" dirty="0">
                <a:solidFill>
                  <a:srgbClr val="000000"/>
                </a:solidFill>
                <a:latin typeface="Georgia" panose="02040502050405020303" pitchFamily="18" charset="0"/>
                <a:ea typeface="Times New Roman"/>
                <a:cs typeface="Times New Roman"/>
                <a:sym typeface="Times New Roman"/>
              </a:rPr>
              <a:t>Supportive, nurturing, </a:t>
            </a:r>
            <a:r>
              <a:rPr lang="en-US" sz="3600" dirty="0" smtClean="0">
                <a:solidFill>
                  <a:srgbClr val="000000"/>
                </a:solidFill>
                <a:latin typeface="Georgia" panose="02040502050405020303" pitchFamily="18" charset="0"/>
                <a:ea typeface="Times New Roman"/>
                <a:cs typeface="Times New Roman"/>
                <a:sym typeface="Times New Roman"/>
              </a:rPr>
              <a:t>safe, and </a:t>
            </a:r>
            <a:r>
              <a:rPr lang="en-US" sz="3600" dirty="0">
                <a:solidFill>
                  <a:srgbClr val="000000"/>
                </a:solidFill>
                <a:latin typeface="Georgia" panose="02040502050405020303" pitchFamily="18" charset="0"/>
                <a:ea typeface="Times New Roman"/>
                <a:cs typeface="Times New Roman"/>
                <a:sym typeface="Times New Roman"/>
              </a:rPr>
              <a:t>responsive </a:t>
            </a:r>
            <a:r>
              <a:rPr lang="en-US" sz="3600" dirty="0" smtClean="0">
                <a:solidFill>
                  <a:srgbClr val="000000"/>
                </a:solidFill>
                <a:latin typeface="Georgia" panose="02040502050405020303" pitchFamily="18" charset="0"/>
                <a:ea typeface="Times New Roman"/>
                <a:cs typeface="Times New Roman"/>
                <a:sym typeface="Times New Roman"/>
              </a:rPr>
              <a:t>relationships with </a:t>
            </a:r>
            <a:r>
              <a:rPr lang="en-US" sz="3600" dirty="0">
                <a:solidFill>
                  <a:srgbClr val="000000"/>
                </a:solidFill>
                <a:latin typeface="Georgia" panose="02040502050405020303" pitchFamily="18" charset="0"/>
                <a:ea typeface="Times New Roman"/>
                <a:cs typeface="Times New Roman"/>
                <a:sym typeface="Times New Roman"/>
              </a:rPr>
              <a:t>caregivers.</a:t>
            </a:r>
            <a:endParaRPr sz="3600" dirty="0">
              <a:solidFill>
                <a:srgbClr val="000000"/>
              </a:solidFill>
              <a:latin typeface="Georgia" panose="02040502050405020303" pitchFamily="18" charset="0"/>
              <a:ea typeface="Times New Roman"/>
              <a:cs typeface="Times New Roman"/>
              <a:sym typeface="Times New Roman"/>
            </a:endParaRPr>
          </a:p>
        </p:txBody>
      </p:sp>
      <p:pic>
        <p:nvPicPr>
          <p:cNvPr id="151" name="Google Shape;151;p25" descr="&quot;&quot;"/>
          <p:cNvPicPr preferRelativeResize="0"/>
          <p:nvPr/>
        </p:nvPicPr>
        <p:blipFill rotWithShape="1">
          <a:blip r:embed="rId3">
            <a:alphaModFix/>
          </a:blip>
          <a:srcRect l="16502" r="16495"/>
          <a:stretch/>
        </p:blipFill>
        <p:spPr>
          <a:xfrm>
            <a:off x="5771692" y="1484342"/>
            <a:ext cx="4809592" cy="4343581"/>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56"/>
        <p:cNvGrpSpPr/>
        <p:nvPr/>
      </p:nvGrpSpPr>
      <p:grpSpPr>
        <a:xfrm>
          <a:off x="0" y="0"/>
          <a:ext cx="0" cy="0"/>
          <a:chOff x="0" y="0"/>
          <a:chExt cx="0" cy="0"/>
        </a:xfrm>
      </p:grpSpPr>
      <p:sp>
        <p:nvSpPr>
          <p:cNvPr id="157" name="Google Shape;157;p26"/>
          <p:cNvSpPr txBox="1">
            <a:spLocks noGrp="1"/>
          </p:cNvSpPr>
          <p:nvPr>
            <p:ph type="title"/>
          </p:nvPr>
        </p:nvSpPr>
        <p:spPr>
          <a:xfrm>
            <a:off x="919704" y="310041"/>
            <a:ext cx="10515600" cy="94588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4400" dirty="0">
                <a:latin typeface="Georgia" panose="02040502050405020303" pitchFamily="18" charset="0"/>
                <a:ea typeface="Times New Roman"/>
                <a:cs typeface="Times New Roman"/>
                <a:sym typeface="Times New Roman"/>
              </a:rPr>
              <a:t>Co-Regulation Coaching </a:t>
            </a:r>
            <a:endParaRPr sz="4400" dirty="0">
              <a:solidFill>
                <a:schemeClr val="dk1"/>
              </a:solidFill>
              <a:latin typeface="Georgia" panose="02040502050405020303" pitchFamily="18" charset="0"/>
              <a:ea typeface="Times New Roman"/>
              <a:cs typeface="Times New Roman"/>
              <a:sym typeface="Times New Roman"/>
            </a:endParaRPr>
          </a:p>
        </p:txBody>
      </p:sp>
      <p:pic>
        <p:nvPicPr>
          <p:cNvPr id="159" name="Google Shape;159;p26" descr="&quot;&quot;"/>
          <p:cNvPicPr preferRelativeResize="0"/>
          <p:nvPr/>
        </p:nvPicPr>
        <p:blipFill>
          <a:blip r:embed="rId3">
            <a:alphaModFix/>
          </a:blip>
          <a:stretch>
            <a:fillRect/>
          </a:stretch>
        </p:blipFill>
        <p:spPr>
          <a:xfrm>
            <a:off x="2905924" y="1388125"/>
            <a:ext cx="6766885" cy="478870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7"/>
          <p:cNvSpPr txBox="1">
            <a:spLocks noGrp="1"/>
          </p:cNvSpPr>
          <p:nvPr>
            <p:ph type="title"/>
          </p:nvPr>
        </p:nvSpPr>
        <p:spPr>
          <a:xfrm>
            <a:off x="838200" y="188855"/>
            <a:ext cx="10515600" cy="1000967"/>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400" dirty="0">
                <a:latin typeface="Georgia" panose="02040502050405020303" pitchFamily="18" charset="0"/>
                <a:ea typeface="Times New Roman"/>
                <a:cs typeface="Times New Roman"/>
                <a:sym typeface="Times New Roman"/>
              </a:rPr>
              <a:t>Children with Disabilities</a:t>
            </a:r>
            <a:endParaRPr sz="4400" dirty="0">
              <a:latin typeface="Georgia" panose="02040502050405020303" pitchFamily="18" charset="0"/>
              <a:ea typeface="Times New Roman"/>
              <a:cs typeface="Times New Roman"/>
              <a:sym typeface="Times New Roman"/>
            </a:endParaRPr>
          </a:p>
        </p:txBody>
      </p:sp>
      <p:pic>
        <p:nvPicPr>
          <p:cNvPr id="167" name="Google Shape;167;p27" descr="&quot;&quot;"/>
          <p:cNvPicPr preferRelativeResize="0"/>
          <p:nvPr/>
        </p:nvPicPr>
        <p:blipFill>
          <a:blip r:embed="rId3">
            <a:alphaModFix/>
          </a:blip>
          <a:stretch>
            <a:fillRect/>
          </a:stretch>
        </p:blipFill>
        <p:spPr>
          <a:xfrm>
            <a:off x="2977576" y="1825625"/>
            <a:ext cx="5990575" cy="467265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8"/>
          <p:cNvSpPr txBox="1">
            <a:spLocks noGrp="1"/>
          </p:cNvSpPr>
          <p:nvPr>
            <p:ph type="title"/>
          </p:nvPr>
        </p:nvSpPr>
        <p:spPr>
          <a:xfrm>
            <a:off x="415600" y="237135"/>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4400" dirty="0">
                <a:latin typeface="Georgia" panose="02040502050405020303" pitchFamily="18" charset="0"/>
                <a:ea typeface="Times New Roman"/>
                <a:cs typeface="Times New Roman"/>
                <a:sym typeface="Times New Roman"/>
              </a:rPr>
              <a:t>The Role of Social-Emotional Development</a:t>
            </a:r>
            <a:endParaRPr sz="4400" dirty="0">
              <a:latin typeface="Georgia" panose="02040502050405020303" pitchFamily="18" charset="0"/>
              <a:ea typeface="Times New Roman"/>
              <a:cs typeface="Times New Roman"/>
              <a:sym typeface="Times New Roman"/>
            </a:endParaRPr>
          </a:p>
        </p:txBody>
      </p:sp>
      <p:pic>
        <p:nvPicPr>
          <p:cNvPr id="175" name="Google Shape;175;p28" descr="&quot;&quot;"/>
          <p:cNvPicPr preferRelativeResize="0"/>
          <p:nvPr/>
        </p:nvPicPr>
        <p:blipFill rotWithShape="1">
          <a:blip r:embed="rId3">
            <a:alphaModFix/>
          </a:blip>
          <a:srcRect l="4354" r="4354"/>
          <a:stretch/>
        </p:blipFill>
        <p:spPr>
          <a:xfrm>
            <a:off x="580852" y="1834080"/>
            <a:ext cx="4409788" cy="4225197"/>
          </a:xfrm>
          <a:prstGeom prst="rect">
            <a:avLst/>
          </a:prstGeom>
          <a:noFill/>
          <a:ln>
            <a:noFill/>
          </a:ln>
        </p:spPr>
      </p:pic>
      <p:sp>
        <p:nvSpPr>
          <p:cNvPr id="176" name="Google Shape;176;p28"/>
          <p:cNvSpPr txBox="1">
            <a:spLocks noGrp="1"/>
          </p:cNvSpPr>
          <p:nvPr>
            <p:ph type="body" idx="2"/>
          </p:nvPr>
        </p:nvSpPr>
        <p:spPr>
          <a:xfrm>
            <a:off x="5464366" y="1619260"/>
            <a:ext cx="6311934" cy="4803574"/>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3200" dirty="0" smtClean="0">
                <a:solidFill>
                  <a:schemeClr val="dk1"/>
                </a:solidFill>
                <a:latin typeface="Georgia" panose="02040502050405020303" pitchFamily="18" charset="0"/>
                <a:ea typeface="Times New Roman"/>
                <a:cs typeface="Times New Roman"/>
                <a:sym typeface="Times New Roman"/>
              </a:rPr>
              <a:t>“One’s </a:t>
            </a:r>
            <a:r>
              <a:rPr lang="en-US" sz="3200" dirty="0">
                <a:solidFill>
                  <a:schemeClr val="dk1"/>
                </a:solidFill>
                <a:latin typeface="Georgia" panose="02040502050405020303" pitchFamily="18" charset="0"/>
                <a:ea typeface="Times New Roman"/>
                <a:cs typeface="Times New Roman"/>
                <a:sym typeface="Times New Roman"/>
              </a:rPr>
              <a:t>emerging ability to effectively label, express, and regulate emotions, and to interact meaningfully with others by engaging in activities such as sharing, taking turns, delaying gratification, and smoothly making transitions between </a:t>
            </a:r>
            <a:r>
              <a:rPr lang="en-US" sz="3200" dirty="0" smtClean="0">
                <a:solidFill>
                  <a:schemeClr val="dk1"/>
                </a:solidFill>
                <a:latin typeface="Georgia" panose="02040502050405020303" pitchFamily="18" charset="0"/>
                <a:ea typeface="Times New Roman"/>
                <a:cs typeface="Times New Roman"/>
                <a:sym typeface="Times New Roman"/>
              </a:rPr>
              <a:t>tasks” </a:t>
            </a:r>
            <a:r>
              <a:rPr lang="en-US" sz="2400" dirty="0">
                <a:solidFill>
                  <a:schemeClr val="dk1"/>
                </a:solidFill>
                <a:latin typeface="Georgia" panose="02040502050405020303" pitchFamily="18" charset="0"/>
                <a:ea typeface="Times New Roman"/>
                <a:cs typeface="Times New Roman"/>
                <a:sym typeface="Times New Roman"/>
              </a:rPr>
              <a:t>(Edward, 2017, p.4</a:t>
            </a:r>
            <a:r>
              <a:rPr lang="en-US" sz="2400" dirty="0" smtClean="0">
                <a:solidFill>
                  <a:schemeClr val="dk1"/>
                </a:solidFill>
                <a:latin typeface="Georgia" panose="02040502050405020303" pitchFamily="18" charset="0"/>
                <a:ea typeface="Times New Roman"/>
                <a:cs typeface="Times New Roman"/>
                <a:sym typeface="Times New Roman"/>
              </a:rPr>
              <a:t>).</a:t>
            </a:r>
            <a:endParaRPr sz="2400" dirty="0">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81"/>
        <p:cNvGrpSpPr/>
        <p:nvPr/>
      </p:nvGrpSpPr>
      <p:grpSpPr>
        <a:xfrm>
          <a:off x="0" y="0"/>
          <a:ext cx="0" cy="0"/>
          <a:chOff x="0" y="0"/>
          <a:chExt cx="0" cy="0"/>
        </a:xfrm>
      </p:grpSpPr>
      <p:sp>
        <p:nvSpPr>
          <p:cNvPr id="182" name="Google Shape;182;p29"/>
          <p:cNvSpPr txBox="1">
            <a:spLocks noGrp="1"/>
          </p:cNvSpPr>
          <p:nvPr>
            <p:ph type="title"/>
          </p:nvPr>
        </p:nvSpPr>
        <p:spPr>
          <a:xfrm>
            <a:off x="849217" y="288007"/>
            <a:ext cx="10515600" cy="901815"/>
          </a:xfrm>
          <a:prstGeom prst="rect">
            <a:avLst/>
          </a:prstGeom>
          <a:noFill/>
          <a:ln>
            <a:noFill/>
          </a:ln>
        </p:spPr>
        <p:txBody>
          <a:bodyPr spcFirstLastPara="1" wrap="square" lIns="91425" tIns="45700" rIns="91425" bIns="45700" anchor="ctr" anchorCtr="0">
            <a:noAutofit/>
          </a:bodyPr>
          <a:lstStyle/>
          <a:p>
            <a:pPr marL="0" lvl="0" indent="0" algn="l" rtl="0">
              <a:lnSpc>
                <a:spcPct val="89000"/>
              </a:lnSpc>
              <a:spcBef>
                <a:spcPts val="0"/>
              </a:spcBef>
              <a:spcAft>
                <a:spcPts val="0"/>
              </a:spcAft>
              <a:buSzPts val="1800"/>
              <a:buNone/>
            </a:pPr>
            <a:endParaRPr dirty="0">
              <a:solidFill>
                <a:schemeClr val="dk1"/>
              </a:solidFill>
              <a:latin typeface="Georgia" panose="02040502050405020303" pitchFamily="18" charset="0"/>
              <a:ea typeface="Times New Roman"/>
              <a:cs typeface="Times New Roman"/>
              <a:sym typeface="Times New Roman"/>
            </a:endParaRPr>
          </a:p>
          <a:p>
            <a:pPr marL="0" lvl="0" indent="0" algn="ctr" rtl="0">
              <a:lnSpc>
                <a:spcPct val="89000"/>
              </a:lnSpc>
              <a:spcBef>
                <a:spcPts val="0"/>
              </a:spcBef>
              <a:spcAft>
                <a:spcPts val="0"/>
              </a:spcAft>
              <a:buClr>
                <a:srgbClr val="432A30"/>
              </a:buClr>
              <a:buSzPts val="4400"/>
              <a:buFont typeface="Source Sans Pro"/>
              <a:buNone/>
            </a:pPr>
            <a:r>
              <a:rPr lang="en-US" sz="4400" dirty="0">
                <a:latin typeface="Georgia" panose="02040502050405020303" pitchFamily="18" charset="0"/>
                <a:ea typeface="Times New Roman"/>
                <a:cs typeface="Times New Roman"/>
                <a:sym typeface="Times New Roman"/>
              </a:rPr>
              <a:t>The Pyramid Model</a:t>
            </a:r>
            <a:endParaRPr sz="4400" dirty="0">
              <a:solidFill>
                <a:schemeClr val="dk1"/>
              </a:solidFill>
              <a:latin typeface="Georgia" panose="02040502050405020303" pitchFamily="18" charset="0"/>
              <a:ea typeface="Times New Roman"/>
              <a:cs typeface="Times New Roman"/>
              <a:sym typeface="Times New Roman"/>
            </a:endParaRPr>
          </a:p>
          <a:p>
            <a:pPr marL="0" lvl="0" indent="0" algn="l" rtl="0">
              <a:lnSpc>
                <a:spcPct val="90000"/>
              </a:lnSpc>
              <a:spcBef>
                <a:spcPts val="0"/>
              </a:spcBef>
              <a:spcAft>
                <a:spcPts val="0"/>
              </a:spcAft>
              <a:buSzPts val="1800"/>
              <a:buNone/>
            </a:pPr>
            <a:endParaRPr dirty="0">
              <a:solidFill>
                <a:schemeClr val="dk1"/>
              </a:solidFill>
              <a:latin typeface="Georgia" panose="02040502050405020303" pitchFamily="18" charset="0"/>
              <a:ea typeface="Times New Roman"/>
              <a:cs typeface="Times New Roman"/>
              <a:sym typeface="Times New Roman"/>
            </a:endParaRPr>
          </a:p>
        </p:txBody>
      </p:sp>
      <p:pic>
        <p:nvPicPr>
          <p:cNvPr id="184" name="Google Shape;184;p29" descr="The Pyramid Model is an example of a three-tiered framework to promote social emotional development and prevent challenging behavior. &#10;"/>
          <p:cNvPicPr preferRelativeResize="0"/>
          <p:nvPr/>
        </p:nvPicPr>
        <p:blipFill rotWithShape="1">
          <a:blip r:embed="rId3">
            <a:alphaModFix/>
          </a:blip>
          <a:srcRect/>
          <a:stretch/>
        </p:blipFill>
        <p:spPr>
          <a:xfrm>
            <a:off x="3459297" y="1588573"/>
            <a:ext cx="5559987" cy="4900361"/>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189"/>
        <p:cNvGrpSpPr/>
        <p:nvPr/>
      </p:nvGrpSpPr>
      <p:grpSpPr>
        <a:xfrm>
          <a:off x="0" y="0"/>
          <a:ext cx="0" cy="0"/>
          <a:chOff x="0" y="0"/>
          <a:chExt cx="0" cy="0"/>
        </a:xfrm>
      </p:grpSpPr>
      <p:sp>
        <p:nvSpPr>
          <p:cNvPr id="190" name="Google Shape;190;p30"/>
          <p:cNvSpPr txBox="1">
            <a:spLocks noGrp="1"/>
          </p:cNvSpPr>
          <p:nvPr>
            <p:ph type="title"/>
          </p:nvPr>
        </p:nvSpPr>
        <p:spPr>
          <a:xfrm>
            <a:off x="805138" y="368907"/>
            <a:ext cx="10515600" cy="685875"/>
          </a:xfrm>
          <a:prstGeom prst="rect">
            <a:avLst/>
          </a:prstGeom>
          <a:noFill/>
          <a:ln>
            <a:noFill/>
          </a:ln>
        </p:spPr>
        <p:txBody>
          <a:bodyPr spcFirstLastPara="1" wrap="square" lIns="91425" tIns="45700" rIns="91425" bIns="45700" anchor="ctr" anchorCtr="0">
            <a:noAutofit/>
          </a:bodyPr>
          <a:lstStyle/>
          <a:p>
            <a:pPr marL="0" lvl="0" indent="0" algn="l" rtl="0">
              <a:lnSpc>
                <a:spcPct val="89000"/>
              </a:lnSpc>
              <a:spcBef>
                <a:spcPts val="0"/>
              </a:spcBef>
              <a:spcAft>
                <a:spcPts val="0"/>
              </a:spcAft>
              <a:buSzPts val="1800"/>
              <a:buNone/>
            </a:pPr>
            <a:endParaRPr dirty="0">
              <a:solidFill>
                <a:schemeClr val="dk1"/>
              </a:solidFill>
              <a:latin typeface="Georgia" panose="02040502050405020303" pitchFamily="18" charset="0"/>
              <a:ea typeface="Times New Roman"/>
              <a:cs typeface="Times New Roman"/>
              <a:sym typeface="Times New Roman"/>
            </a:endParaRPr>
          </a:p>
          <a:p>
            <a:pPr marL="0" lvl="0" indent="0" algn="ctr" rtl="0">
              <a:lnSpc>
                <a:spcPct val="89000"/>
              </a:lnSpc>
              <a:spcBef>
                <a:spcPts val="0"/>
              </a:spcBef>
              <a:spcAft>
                <a:spcPts val="0"/>
              </a:spcAft>
              <a:buClr>
                <a:srgbClr val="432A30"/>
              </a:buClr>
              <a:buSzPts val="4400"/>
              <a:buFont typeface="Source Sans Pro"/>
              <a:buNone/>
            </a:pPr>
            <a:r>
              <a:rPr lang="en-US" sz="4400" dirty="0">
                <a:solidFill>
                  <a:schemeClr val="dk1"/>
                </a:solidFill>
                <a:latin typeface="Georgia" panose="02040502050405020303" pitchFamily="18" charset="0"/>
                <a:ea typeface="Times New Roman"/>
                <a:cs typeface="Times New Roman"/>
                <a:sym typeface="Times New Roman"/>
              </a:rPr>
              <a:t>Nurturing and </a:t>
            </a:r>
            <a:r>
              <a:rPr lang="en-US" sz="4400" dirty="0">
                <a:latin typeface="Georgia" panose="02040502050405020303" pitchFamily="18" charset="0"/>
                <a:ea typeface="Times New Roman"/>
                <a:cs typeface="Times New Roman"/>
                <a:sym typeface="Times New Roman"/>
              </a:rPr>
              <a:t>R</a:t>
            </a:r>
            <a:r>
              <a:rPr lang="en-US" sz="4400" dirty="0">
                <a:solidFill>
                  <a:schemeClr val="dk1"/>
                </a:solidFill>
                <a:latin typeface="Georgia" panose="02040502050405020303" pitchFamily="18" charset="0"/>
                <a:ea typeface="Times New Roman"/>
                <a:cs typeface="Times New Roman"/>
                <a:sym typeface="Times New Roman"/>
              </a:rPr>
              <a:t>esponsive </a:t>
            </a:r>
            <a:r>
              <a:rPr lang="en-US" sz="4400" dirty="0">
                <a:latin typeface="Georgia" panose="02040502050405020303" pitchFamily="18" charset="0"/>
                <a:ea typeface="Times New Roman"/>
                <a:cs typeface="Times New Roman"/>
                <a:sym typeface="Times New Roman"/>
              </a:rPr>
              <a:t>R</a:t>
            </a:r>
            <a:r>
              <a:rPr lang="en-US" sz="4400" dirty="0">
                <a:solidFill>
                  <a:schemeClr val="dk1"/>
                </a:solidFill>
                <a:latin typeface="Georgia" panose="02040502050405020303" pitchFamily="18" charset="0"/>
                <a:ea typeface="Times New Roman"/>
                <a:cs typeface="Times New Roman"/>
                <a:sym typeface="Times New Roman"/>
              </a:rPr>
              <a:t>elationships</a:t>
            </a:r>
            <a:endParaRPr sz="4400" dirty="0">
              <a:solidFill>
                <a:schemeClr val="dk1"/>
              </a:solidFill>
              <a:latin typeface="Georgia" panose="02040502050405020303" pitchFamily="18" charset="0"/>
              <a:ea typeface="Times New Roman"/>
              <a:cs typeface="Times New Roman"/>
              <a:sym typeface="Times New Roman"/>
            </a:endParaRPr>
          </a:p>
          <a:p>
            <a:pPr marL="0" lvl="0" indent="0" algn="l" rtl="0">
              <a:lnSpc>
                <a:spcPct val="90000"/>
              </a:lnSpc>
              <a:spcBef>
                <a:spcPts val="0"/>
              </a:spcBef>
              <a:spcAft>
                <a:spcPts val="0"/>
              </a:spcAft>
              <a:buSzPts val="1800"/>
              <a:buNone/>
            </a:pPr>
            <a:endParaRPr sz="4400" dirty="0">
              <a:solidFill>
                <a:schemeClr val="dk1"/>
              </a:solidFill>
              <a:latin typeface="Georgia" panose="02040502050405020303" pitchFamily="18" charset="0"/>
              <a:ea typeface="Times New Roman"/>
              <a:cs typeface="Times New Roman"/>
              <a:sym typeface="Times New Roman"/>
            </a:endParaRPr>
          </a:p>
        </p:txBody>
      </p:sp>
      <p:sp>
        <p:nvSpPr>
          <p:cNvPr id="192" name="Google Shape;192;p30"/>
          <p:cNvSpPr txBox="1">
            <a:spLocks noGrp="1"/>
          </p:cNvSpPr>
          <p:nvPr>
            <p:ph type="body" idx="1"/>
          </p:nvPr>
        </p:nvSpPr>
        <p:spPr>
          <a:xfrm>
            <a:off x="590538" y="1166520"/>
            <a:ext cx="10515600" cy="4351200"/>
          </a:xfrm>
          <a:prstGeom prst="rect">
            <a:avLst/>
          </a:prstGeom>
          <a:noFill/>
          <a:ln>
            <a:noFill/>
          </a:ln>
        </p:spPr>
        <p:txBody>
          <a:bodyPr spcFirstLastPara="1" wrap="square" lIns="91425" tIns="45700" rIns="91425" bIns="45700" anchor="t" anchorCtr="0">
            <a:noAutofit/>
          </a:bodyPr>
          <a:lstStyle/>
          <a:p>
            <a:pPr marL="457200" lvl="0" indent="0" algn="ctr" rtl="0">
              <a:lnSpc>
                <a:spcPct val="100000"/>
              </a:lnSpc>
              <a:spcBef>
                <a:spcPts val="0"/>
              </a:spcBef>
              <a:spcAft>
                <a:spcPts val="0"/>
              </a:spcAft>
              <a:buNone/>
            </a:pPr>
            <a:r>
              <a:rPr lang="en-US" sz="3600" dirty="0">
                <a:solidFill>
                  <a:schemeClr val="dk1"/>
                </a:solidFill>
                <a:latin typeface="Georgia" panose="02040502050405020303" pitchFamily="18" charset="0"/>
                <a:ea typeface="Times New Roman"/>
                <a:cs typeface="Times New Roman"/>
                <a:sym typeface="Times New Roman"/>
              </a:rPr>
              <a:t>“Children develop best when they have secure, consistent relationships with responsive adults and opportunities for positive relationships with </a:t>
            </a:r>
            <a:r>
              <a:rPr lang="en-US" sz="3600" dirty="0" smtClean="0">
                <a:solidFill>
                  <a:schemeClr val="dk1"/>
                </a:solidFill>
                <a:latin typeface="Georgia" panose="02040502050405020303" pitchFamily="18" charset="0"/>
                <a:ea typeface="Times New Roman"/>
                <a:cs typeface="Times New Roman"/>
                <a:sym typeface="Times New Roman"/>
              </a:rPr>
              <a:t>peers” </a:t>
            </a:r>
            <a:r>
              <a:rPr lang="en-US" dirty="0">
                <a:solidFill>
                  <a:schemeClr val="dk1"/>
                </a:solidFill>
                <a:latin typeface="Georgia" panose="02040502050405020303" pitchFamily="18" charset="0"/>
                <a:ea typeface="Times New Roman"/>
                <a:cs typeface="Times New Roman"/>
                <a:sym typeface="Times New Roman"/>
              </a:rPr>
              <a:t>(</a:t>
            </a:r>
            <a:r>
              <a:rPr lang="en-US" dirty="0" err="1">
                <a:solidFill>
                  <a:schemeClr val="dk1"/>
                </a:solidFill>
                <a:latin typeface="Georgia" panose="02040502050405020303" pitchFamily="18" charset="0"/>
                <a:ea typeface="Times New Roman"/>
                <a:cs typeface="Times New Roman"/>
                <a:sym typeface="Times New Roman"/>
              </a:rPr>
              <a:t>Copple</a:t>
            </a:r>
            <a:r>
              <a:rPr lang="en-US" dirty="0">
                <a:solidFill>
                  <a:schemeClr val="dk1"/>
                </a:solidFill>
                <a:latin typeface="Georgia" panose="02040502050405020303" pitchFamily="18" charset="0"/>
                <a:ea typeface="Times New Roman"/>
                <a:cs typeface="Times New Roman"/>
                <a:sym typeface="Times New Roman"/>
              </a:rPr>
              <a:t> &amp; </a:t>
            </a:r>
            <a:r>
              <a:rPr lang="en-US" dirty="0" err="1">
                <a:solidFill>
                  <a:schemeClr val="dk1"/>
                </a:solidFill>
                <a:latin typeface="Georgia" panose="02040502050405020303" pitchFamily="18" charset="0"/>
                <a:ea typeface="Times New Roman"/>
                <a:cs typeface="Times New Roman"/>
                <a:sym typeface="Times New Roman"/>
              </a:rPr>
              <a:t>Bredekamp</a:t>
            </a:r>
            <a:r>
              <a:rPr lang="en-US" dirty="0">
                <a:solidFill>
                  <a:schemeClr val="dk1"/>
                </a:solidFill>
                <a:latin typeface="Georgia" panose="02040502050405020303" pitchFamily="18" charset="0"/>
                <a:ea typeface="Times New Roman"/>
                <a:cs typeface="Times New Roman"/>
                <a:sym typeface="Times New Roman"/>
              </a:rPr>
              <a:t>, 2009, p.13</a:t>
            </a:r>
            <a:r>
              <a:rPr lang="en-US" dirty="0" smtClean="0">
                <a:solidFill>
                  <a:schemeClr val="dk1"/>
                </a:solidFill>
                <a:latin typeface="Georgia" panose="02040502050405020303" pitchFamily="18" charset="0"/>
                <a:ea typeface="Times New Roman"/>
                <a:cs typeface="Times New Roman"/>
                <a:sym typeface="Times New Roman"/>
              </a:rPr>
              <a:t>).</a:t>
            </a:r>
            <a:endParaRPr dirty="0">
              <a:solidFill>
                <a:schemeClr val="dk1"/>
              </a:solidFill>
              <a:latin typeface="Georgia" panose="02040502050405020303" pitchFamily="18" charset="0"/>
              <a:ea typeface="Times New Roman"/>
              <a:cs typeface="Times New Roman"/>
              <a:sym typeface="Times New Roman"/>
            </a:endParaRPr>
          </a:p>
        </p:txBody>
      </p:sp>
      <p:pic>
        <p:nvPicPr>
          <p:cNvPr id="191" name="Google Shape;191;p30" descr="&quot;&quot;"/>
          <p:cNvPicPr preferRelativeResize="0"/>
          <p:nvPr/>
        </p:nvPicPr>
        <p:blipFill>
          <a:blip r:embed="rId3">
            <a:alphaModFix/>
          </a:blip>
          <a:stretch>
            <a:fillRect/>
          </a:stretch>
        </p:blipFill>
        <p:spPr>
          <a:xfrm>
            <a:off x="2378802" y="3367952"/>
            <a:ext cx="7282989" cy="3165050"/>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1"/>
          <p:cNvSpPr txBox="1">
            <a:spLocks noGrp="1"/>
          </p:cNvSpPr>
          <p:nvPr>
            <p:ph type="title"/>
          </p:nvPr>
        </p:nvSpPr>
        <p:spPr>
          <a:xfrm>
            <a:off x="838200" y="365125"/>
            <a:ext cx="10515600" cy="1067068"/>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400" dirty="0">
                <a:latin typeface="Georgia" panose="02040502050405020303" pitchFamily="18" charset="0"/>
                <a:ea typeface="Times New Roman"/>
                <a:cs typeface="Times New Roman"/>
                <a:sym typeface="Times New Roman"/>
              </a:rPr>
              <a:t>Practices to Create A Caring Community</a:t>
            </a:r>
            <a:endParaRPr sz="4400" dirty="0">
              <a:latin typeface="Georgia" panose="02040502050405020303" pitchFamily="18" charset="0"/>
              <a:ea typeface="Times New Roman"/>
              <a:cs typeface="Times New Roman"/>
              <a:sym typeface="Times New Roman"/>
            </a:endParaRPr>
          </a:p>
        </p:txBody>
      </p:sp>
      <p:sp>
        <p:nvSpPr>
          <p:cNvPr id="199" name="Google Shape;199;p31"/>
          <p:cNvSpPr txBox="1">
            <a:spLocks noGrp="1"/>
          </p:cNvSpPr>
          <p:nvPr>
            <p:ph type="body" idx="1"/>
          </p:nvPr>
        </p:nvSpPr>
        <p:spPr>
          <a:xfrm>
            <a:off x="838200" y="1825625"/>
            <a:ext cx="10894764" cy="4351200"/>
          </a:xfrm>
          <a:prstGeom prst="rect">
            <a:avLst/>
          </a:prstGeom>
        </p:spPr>
        <p:txBody>
          <a:bodyPr spcFirstLastPara="1" wrap="square" lIns="91425" tIns="45700" rIns="91425" bIns="45700" anchor="t" anchorCtr="0">
            <a:noAutofit/>
          </a:bodyPr>
          <a:lstStyle/>
          <a:p>
            <a:pPr lvl="0" indent="-228600" algn="l" rtl="0">
              <a:lnSpc>
                <a:spcPct val="100000"/>
              </a:lnSpc>
              <a:spcBef>
                <a:spcPts val="1000"/>
              </a:spcBef>
              <a:spcAft>
                <a:spcPts val="0"/>
              </a:spcAft>
              <a:buClr>
                <a:srgbClr val="000000"/>
              </a:buClr>
              <a:buSzPts val="3600"/>
              <a:buFont typeface="Arial" panose="020B0604020202020204" pitchFamily="34" charset="0"/>
              <a:buChar char="•"/>
            </a:pPr>
            <a:r>
              <a:rPr lang="en-US" sz="3600" dirty="0">
                <a:solidFill>
                  <a:schemeClr val="dk1"/>
                </a:solidFill>
                <a:latin typeface="Georgia" panose="02040502050405020303" pitchFamily="18" charset="0"/>
                <a:ea typeface="Times New Roman"/>
                <a:cs typeface="Times New Roman"/>
                <a:sym typeface="Times New Roman"/>
              </a:rPr>
              <a:t>Adults model social behaviors with </a:t>
            </a:r>
            <a:r>
              <a:rPr lang="en-US" sz="3600" dirty="0" smtClean="0">
                <a:solidFill>
                  <a:schemeClr val="dk1"/>
                </a:solidFill>
                <a:latin typeface="Georgia" panose="02040502050405020303" pitchFamily="18" charset="0"/>
                <a:ea typeface="Times New Roman"/>
                <a:cs typeface="Times New Roman"/>
                <a:sym typeface="Times New Roman"/>
              </a:rPr>
              <a:t>others</a:t>
            </a:r>
          </a:p>
          <a:p>
            <a:pPr lvl="0" indent="-228600" algn="l" rtl="0">
              <a:lnSpc>
                <a:spcPct val="100000"/>
              </a:lnSpc>
              <a:spcBef>
                <a:spcPts val="1000"/>
              </a:spcBef>
              <a:spcAft>
                <a:spcPts val="0"/>
              </a:spcAft>
              <a:buClr>
                <a:srgbClr val="000000"/>
              </a:buClr>
              <a:buSzPts val="3600"/>
              <a:buFont typeface="Arial" panose="020B0604020202020204" pitchFamily="34" charset="0"/>
              <a:buChar char="•"/>
            </a:pPr>
            <a:endParaRPr sz="1800" dirty="0">
              <a:solidFill>
                <a:schemeClr val="dk1"/>
              </a:solidFill>
              <a:latin typeface="Georgia" panose="02040502050405020303" pitchFamily="18" charset="0"/>
              <a:ea typeface="Times New Roman"/>
              <a:cs typeface="Times New Roman"/>
              <a:sym typeface="Times New Roman"/>
            </a:endParaRPr>
          </a:p>
          <a:p>
            <a:pPr lvl="0" indent="-228600" algn="l" rtl="0">
              <a:lnSpc>
                <a:spcPct val="100000"/>
              </a:lnSpc>
              <a:spcBef>
                <a:spcPts val="0"/>
              </a:spcBef>
              <a:spcAft>
                <a:spcPts val="0"/>
              </a:spcAft>
              <a:buClr>
                <a:srgbClr val="000000"/>
              </a:buClr>
              <a:buSzPts val="3600"/>
              <a:buFont typeface="Arial" panose="020B0604020202020204" pitchFamily="34" charset="0"/>
              <a:buChar char="•"/>
            </a:pPr>
            <a:r>
              <a:rPr lang="en-US" sz="3600" dirty="0">
                <a:solidFill>
                  <a:srgbClr val="000000"/>
                </a:solidFill>
                <a:latin typeface="Georgia" panose="02040502050405020303" pitchFamily="18" charset="0"/>
                <a:ea typeface="Times New Roman"/>
                <a:cs typeface="Times New Roman"/>
                <a:sym typeface="Times New Roman"/>
              </a:rPr>
              <a:t>Teachers assist another adult through </a:t>
            </a:r>
            <a:r>
              <a:rPr lang="en-US" sz="3600" dirty="0" smtClean="0">
                <a:solidFill>
                  <a:srgbClr val="000000"/>
                </a:solidFill>
                <a:latin typeface="Georgia" panose="02040502050405020303" pitchFamily="18" charset="0"/>
                <a:ea typeface="Times New Roman"/>
                <a:cs typeface="Times New Roman"/>
                <a:sym typeface="Times New Roman"/>
              </a:rPr>
              <a:t>teaming</a:t>
            </a:r>
          </a:p>
          <a:p>
            <a:pPr lvl="0" indent="-228600" algn="l" rtl="0">
              <a:lnSpc>
                <a:spcPct val="100000"/>
              </a:lnSpc>
              <a:spcBef>
                <a:spcPts val="0"/>
              </a:spcBef>
              <a:spcAft>
                <a:spcPts val="0"/>
              </a:spcAft>
              <a:buClr>
                <a:srgbClr val="000000"/>
              </a:buClr>
              <a:buSzPts val="3600"/>
              <a:buFont typeface="Arial" panose="020B0604020202020204" pitchFamily="34" charset="0"/>
              <a:buChar char="•"/>
            </a:pPr>
            <a:endParaRPr sz="1800" dirty="0">
              <a:solidFill>
                <a:srgbClr val="000000"/>
              </a:solidFill>
              <a:latin typeface="Georgia" panose="02040502050405020303" pitchFamily="18" charset="0"/>
              <a:ea typeface="Times New Roman"/>
              <a:cs typeface="Times New Roman"/>
              <a:sym typeface="Times New Roman"/>
            </a:endParaRPr>
          </a:p>
          <a:p>
            <a:pPr lvl="0" indent="-228600" algn="l" rtl="0">
              <a:lnSpc>
                <a:spcPct val="100000"/>
              </a:lnSpc>
              <a:spcBef>
                <a:spcPts val="0"/>
              </a:spcBef>
              <a:spcAft>
                <a:spcPts val="0"/>
              </a:spcAft>
              <a:buClr>
                <a:srgbClr val="000000"/>
              </a:buClr>
              <a:buSzPts val="3600"/>
              <a:buFont typeface="Arial" panose="020B0604020202020204" pitchFamily="34" charset="0"/>
              <a:buChar char="•"/>
            </a:pPr>
            <a:r>
              <a:rPr lang="en-US" sz="3600" dirty="0">
                <a:solidFill>
                  <a:srgbClr val="000000"/>
                </a:solidFill>
                <a:latin typeface="Georgia" panose="02040502050405020303" pitchFamily="18" charset="0"/>
                <a:ea typeface="Times New Roman"/>
                <a:cs typeface="Times New Roman"/>
                <a:sym typeface="Times New Roman"/>
              </a:rPr>
              <a:t>Classroom jobs emphasize </a:t>
            </a:r>
            <a:r>
              <a:rPr lang="en-US" sz="3600" dirty="0" smtClean="0">
                <a:solidFill>
                  <a:srgbClr val="000000"/>
                </a:solidFill>
                <a:latin typeface="Georgia" panose="02040502050405020303" pitchFamily="18" charset="0"/>
                <a:ea typeface="Times New Roman"/>
                <a:cs typeface="Times New Roman"/>
                <a:sym typeface="Times New Roman"/>
              </a:rPr>
              <a:t>cooperation</a:t>
            </a:r>
          </a:p>
          <a:p>
            <a:pPr lvl="0" indent="-228600" algn="l" rtl="0">
              <a:lnSpc>
                <a:spcPct val="100000"/>
              </a:lnSpc>
              <a:spcBef>
                <a:spcPts val="0"/>
              </a:spcBef>
              <a:spcAft>
                <a:spcPts val="0"/>
              </a:spcAft>
              <a:buClr>
                <a:srgbClr val="000000"/>
              </a:buClr>
              <a:buSzPts val="3600"/>
              <a:buFont typeface="Arial" panose="020B0604020202020204" pitchFamily="34" charset="0"/>
              <a:buChar char="•"/>
            </a:pPr>
            <a:endParaRPr sz="1800" dirty="0">
              <a:solidFill>
                <a:srgbClr val="000000"/>
              </a:solidFill>
              <a:latin typeface="Georgia" panose="02040502050405020303" pitchFamily="18" charset="0"/>
              <a:ea typeface="Times New Roman"/>
              <a:cs typeface="Times New Roman"/>
              <a:sym typeface="Times New Roman"/>
            </a:endParaRPr>
          </a:p>
          <a:p>
            <a:pPr lvl="0" indent="-228600" algn="l" rtl="0">
              <a:lnSpc>
                <a:spcPct val="100000"/>
              </a:lnSpc>
              <a:spcBef>
                <a:spcPts val="0"/>
              </a:spcBef>
              <a:spcAft>
                <a:spcPts val="0"/>
              </a:spcAft>
              <a:buClr>
                <a:srgbClr val="000000"/>
              </a:buClr>
              <a:buSzPts val="3600"/>
              <a:buFont typeface="Arial" panose="020B0604020202020204" pitchFamily="34" charset="0"/>
              <a:buChar char="•"/>
            </a:pPr>
            <a:r>
              <a:rPr lang="en-US" sz="3600" dirty="0">
                <a:solidFill>
                  <a:srgbClr val="000000"/>
                </a:solidFill>
                <a:latin typeface="Georgia" panose="02040502050405020303" pitchFamily="18" charset="0"/>
                <a:ea typeface="Times New Roman"/>
                <a:cs typeface="Times New Roman"/>
                <a:sym typeface="Times New Roman"/>
              </a:rPr>
              <a:t>Materials are available that encourage cooperation </a:t>
            </a:r>
            <a:endParaRPr sz="3600" dirty="0">
              <a:solidFill>
                <a:srgbClr val="000000"/>
              </a:solidFill>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203"/>
        <p:cNvGrpSpPr/>
        <p:nvPr/>
      </p:nvGrpSpPr>
      <p:grpSpPr>
        <a:xfrm>
          <a:off x="0" y="0"/>
          <a:ext cx="0" cy="0"/>
          <a:chOff x="0" y="0"/>
          <a:chExt cx="0" cy="0"/>
        </a:xfrm>
      </p:grpSpPr>
      <p:sp>
        <p:nvSpPr>
          <p:cNvPr id="204" name="Google Shape;204;p3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89000"/>
              </a:lnSpc>
              <a:spcBef>
                <a:spcPts val="0"/>
              </a:spcBef>
              <a:spcAft>
                <a:spcPts val="0"/>
              </a:spcAft>
              <a:buClr>
                <a:schemeClr val="dk2"/>
              </a:buClr>
              <a:buSzPts val="4400"/>
              <a:buFont typeface="Source Sans Pro"/>
              <a:buNone/>
            </a:pPr>
            <a:r>
              <a:rPr lang="en-US" sz="4400" dirty="0">
                <a:latin typeface="Georgia" panose="02040502050405020303" pitchFamily="18" charset="0"/>
                <a:ea typeface="Times New Roman"/>
                <a:cs typeface="Times New Roman"/>
                <a:sym typeface="Times New Roman"/>
              </a:rPr>
              <a:t>High Quality Supportive Environments</a:t>
            </a:r>
            <a:r>
              <a:rPr lang="en-US" sz="4400" dirty="0">
                <a:solidFill>
                  <a:schemeClr val="dk1"/>
                </a:solidFill>
                <a:latin typeface="Georgia" panose="02040502050405020303" pitchFamily="18" charset="0"/>
                <a:ea typeface="Times New Roman"/>
                <a:cs typeface="Times New Roman"/>
                <a:sym typeface="Times New Roman"/>
              </a:rPr>
              <a:t> </a:t>
            </a:r>
            <a:endParaRPr sz="4400" dirty="0">
              <a:solidFill>
                <a:schemeClr val="dk1"/>
              </a:solidFill>
              <a:latin typeface="Georgia" panose="02040502050405020303" pitchFamily="18" charset="0"/>
              <a:ea typeface="Times New Roman"/>
              <a:cs typeface="Times New Roman"/>
              <a:sym typeface="Times New Roman"/>
            </a:endParaRPr>
          </a:p>
        </p:txBody>
      </p:sp>
      <p:sp>
        <p:nvSpPr>
          <p:cNvPr id="205" name="Google Shape;205;p32"/>
          <p:cNvSpPr txBox="1">
            <a:spLocks noGrp="1"/>
          </p:cNvSpPr>
          <p:nvPr>
            <p:ph type="body" idx="1"/>
          </p:nvPr>
        </p:nvSpPr>
        <p:spPr>
          <a:xfrm>
            <a:off x="838200" y="2056979"/>
            <a:ext cx="10515600" cy="4351200"/>
          </a:xfrm>
          <a:prstGeom prst="rect">
            <a:avLst/>
          </a:prstGeom>
          <a:noFill/>
          <a:ln>
            <a:noFill/>
          </a:ln>
        </p:spPr>
        <p:txBody>
          <a:bodyPr spcFirstLastPara="1" wrap="square" lIns="91425" tIns="45700" rIns="91425" bIns="45700" anchor="t" anchorCtr="0">
            <a:noAutofit/>
          </a:bodyPr>
          <a:lstStyle/>
          <a:p>
            <a:pPr lvl="0" indent="-228600" algn="l" rtl="0">
              <a:lnSpc>
                <a:spcPct val="100000"/>
              </a:lnSpc>
              <a:spcBef>
                <a:spcPts val="0"/>
              </a:spcBef>
              <a:spcAft>
                <a:spcPts val="0"/>
              </a:spcAft>
              <a:buClrTx/>
              <a:buSzPts val="3600"/>
              <a:buFont typeface="Arial" panose="020B0604020202020204" pitchFamily="34" charset="0"/>
              <a:buChar char="•"/>
            </a:pPr>
            <a:r>
              <a:rPr lang="en-US" sz="3600" dirty="0">
                <a:solidFill>
                  <a:schemeClr val="tx1"/>
                </a:solidFill>
                <a:latin typeface="Georgia" panose="02040502050405020303" pitchFamily="18" charset="0"/>
                <a:ea typeface="Times New Roman"/>
                <a:cs typeface="Times New Roman"/>
                <a:sym typeface="Times New Roman"/>
              </a:rPr>
              <a:t>Provide positive </a:t>
            </a:r>
            <a:r>
              <a:rPr lang="en-US" sz="3600" dirty="0" smtClean="0">
                <a:solidFill>
                  <a:schemeClr val="tx1"/>
                </a:solidFill>
                <a:latin typeface="Georgia" panose="02040502050405020303" pitchFamily="18" charset="0"/>
                <a:ea typeface="Times New Roman"/>
                <a:cs typeface="Times New Roman"/>
                <a:sym typeface="Times New Roman"/>
              </a:rPr>
              <a:t>feedback</a:t>
            </a:r>
          </a:p>
          <a:p>
            <a:pPr lvl="0" indent="-228600" algn="l" rtl="0">
              <a:lnSpc>
                <a:spcPct val="100000"/>
              </a:lnSpc>
              <a:spcBef>
                <a:spcPts val="0"/>
              </a:spcBef>
              <a:spcAft>
                <a:spcPts val="0"/>
              </a:spcAft>
              <a:buClrTx/>
              <a:buSzPts val="3600"/>
              <a:buFont typeface="Arial" panose="020B0604020202020204" pitchFamily="34" charset="0"/>
              <a:buChar char="•"/>
            </a:pPr>
            <a:endParaRPr sz="1800" dirty="0">
              <a:solidFill>
                <a:schemeClr val="tx1"/>
              </a:solidFill>
              <a:latin typeface="Georgia" panose="02040502050405020303" pitchFamily="18" charset="0"/>
              <a:ea typeface="Times New Roman"/>
              <a:cs typeface="Times New Roman"/>
              <a:sym typeface="Times New Roman"/>
            </a:endParaRPr>
          </a:p>
          <a:p>
            <a:pPr lvl="0" indent="-228600" algn="l" rtl="0">
              <a:lnSpc>
                <a:spcPct val="100000"/>
              </a:lnSpc>
              <a:spcBef>
                <a:spcPts val="1200"/>
              </a:spcBef>
              <a:spcAft>
                <a:spcPts val="0"/>
              </a:spcAft>
              <a:buClrTx/>
              <a:buSzPts val="3600"/>
              <a:buFont typeface="Arial" panose="020B0604020202020204" pitchFamily="34" charset="0"/>
              <a:buChar char="•"/>
            </a:pPr>
            <a:r>
              <a:rPr lang="en-US" sz="3600" dirty="0">
                <a:solidFill>
                  <a:schemeClr val="tx1"/>
                </a:solidFill>
                <a:latin typeface="Georgia" panose="02040502050405020303" pitchFamily="18" charset="0"/>
                <a:ea typeface="Times New Roman"/>
                <a:cs typeface="Times New Roman"/>
                <a:sym typeface="Times New Roman"/>
              </a:rPr>
              <a:t>Follow a predictable schedule and </a:t>
            </a:r>
            <a:r>
              <a:rPr lang="en-US" sz="3600" dirty="0" smtClean="0">
                <a:solidFill>
                  <a:schemeClr val="tx1"/>
                </a:solidFill>
                <a:latin typeface="Georgia" panose="02040502050405020303" pitchFamily="18" charset="0"/>
                <a:ea typeface="Times New Roman"/>
                <a:cs typeface="Times New Roman"/>
                <a:sym typeface="Times New Roman"/>
              </a:rPr>
              <a:t>routine</a:t>
            </a:r>
          </a:p>
          <a:p>
            <a:pPr lvl="0" indent="-228600" algn="l" rtl="0">
              <a:lnSpc>
                <a:spcPct val="100000"/>
              </a:lnSpc>
              <a:spcBef>
                <a:spcPts val="1200"/>
              </a:spcBef>
              <a:spcAft>
                <a:spcPts val="0"/>
              </a:spcAft>
              <a:buClrTx/>
              <a:buSzPts val="3600"/>
              <a:buFont typeface="Arial" panose="020B0604020202020204" pitchFamily="34" charset="0"/>
              <a:buChar char="•"/>
            </a:pPr>
            <a:endParaRPr sz="1800" dirty="0">
              <a:solidFill>
                <a:schemeClr val="tx1"/>
              </a:solidFill>
              <a:latin typeface="Georgia" panose="02040502050405020303" pitchFamily="18" charset="0"/>
              <a:ea typeface="Times New Roman"/>
              <a:cs typeface="Times New Roman"/>
              <a:sym typeface="Times New Roman"/>
            </a:endParaRPr>
          </a:p>
          <a:p>
            <a:pPr lvl="0" indent="-228600" algn="l" rtl="0">
              <a:lnSpc>
                <a:spcPct val="100000"/>
              </a:lnSpc>
              <a:spcBef>
                <a:spcPts val="1200"/>
              </a:spcBef>
              <a:spcAft>
                <a:spcPts val="0"/>
              </a:spcAft>
              <a:buClrTx/>
              <a:buSzPts val="3600"/>
              <a:buFont typeface="Arial" panose="020B0604020202020204" pitchFamily="34" charset="0"/>
              <a:buChar char="•"/>
            </a:pPr>
            <a:r>
              <a:rPr lang="en-US" sz="3600" dirty="0">
                <a:solidFill>
                  <a:schemeClr val="tx1"/>
                </a:solidFill>
                <a:latin typeface="Georgia" panose="02040502050405020303" pitchFamily="18" charset="0"/>
                <a:ea typeface="Times New Roman"/>
                <a:cs typeface="Times New Roman"/>
                <a:sym typeface="Times New Roman"/>
              </a:rPr>
              <a:t>Teach rules and expectations</a:t>
            </a:r>
            <a:endParaRPr sz="3600" dirty="0">
              <a:solidFill>
                <a:schemeClr val="tx1"/>
              </a:solidFill>
              <a:latin typeface="Georgia" panose="02040502050405020303" pitchFamily="18" charset="0"/>
              <a:ea typeface="Times New Roman"/>
              <a:cs typeface="Times New Roman"/>
              <a:sym typeface="Times New Roman"/>
            </a:endParaRPr>
          </a:p>
          <a:p>
            <a:pPr marL="1028700" lvl="0" indent="-571500" algn="l" rtl="0">
              <a:lnSpc>
                <a:spcPct val="94000"/>
              </a:lnSpc>
              <a:spcBef>
                <a:spcPts val="1200"/>
              </a:spcBef>
              <a:spcAft>
                <a:spcPts val="0"/>
              </a:spcAft>
              <a:buClrTx/>
              <a:buFont typeface="Arial" panose="020B0604020202020204" pitchFamily="34" charset="0"/>
              <a:buChar char="•"/>
            </a:pPr>
            <a:endParaRPr sz="3600" dirty="0">
              <a:solidFill>
                <a:schemeClr val="tx1"/>
              </a:solidFill>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10"/>
        <p:cNvGrpSpPr/>
        <p:nvPr/>
      </p:nvGrpSpPr>
      <p:grpSpPr>
        <a:xfrm>
          <a:off x="0" y="0"/>
          <a:ext cx="0" cy="0"/>
          <a:chOff x="0" y="0"/>
          <a:chExt cx="0" cy="0"/>
        </a:xfrm>
      </p:grpSpPr>
      <p:sp>
        <p:nvSpPr>
          <p:cNvPr id="211" name="Google Shape;211;p33"/>
          <p:cNvSpPr txBox="1">
            <a:spLocks noGrp="1"/>
          </p:cNvSpPr>
          <p:nvPr>
            <p:ph type="title"/>
          </p:nvPr>
        </p:nvSpPr>
        <p:spPr>
          <a:xfrm>
            <a:off x="415600" y="362012"/>
            <a:ext cx="11360700" cy="763500"/>
          </a:xfrm>
          <a:prstGeom prst="rect">
            <a:avLst/>
          </a:prstGeom>
          <a:noFill/>
          <a:ln>
            <a:noFill/>
          </a:ln>
        </p:spPr>
        <p:txBody>
          <a:bodyPr spcFirstLastPara="1" wrap="square" lIns="91425" tIns="45700" rIns="91425" bIns="45700" anchor="ctr" anchorCtr="0">
            <a:noAutofit/>
          </a:bodyPr>
          <a:lstStyle/>
          <a:p>
            <a:pPr marL="0" lvl="0" indent="0" algn="ctr" rtl="0">
              <a:lnSpc>
                <a:spcPct val="89000"/>
              </a:lnSpc>
              <a:spcBef>
                <a:spcPts val="0"/>
              </a:spcBef>
              <a:spcAft>
                <a:spcPts val="0"/>
              </a:spcAft>
              <a:buClr>
                <a:schemeClr val="dk2"/>
              </a:buClr>
              <a:buSzPts val="4400"/>
              <a:buFont typeface="Source Sans Pro"/>
              <a:buNone/>
            </a:pPr>
            <a:r>
              <a:rPr lang="en-US" sz="4400" dirty="0">
                <a:latin typeface="Georgia" panose="02040502050405020303" pitchFamily="18" charset="0"/>
                <a:ea typeface="Times New Roman"/>
                <a:cs typeface="Times New Roman"/>
                <a:sym typeface="Times New Roman"/>
              </a:rPr>
              <a:t>Give Positive Feedback at a Ratio of 5:1 </a:t>
            </a:r>
            <a:endParaRPr sz="4400" dirty="0">
              <a:solidFill>
                <a:schemeClr val="dk1"/>
              </a:solidFill>
              <a:latin typeface="Georgia" panose="02040502050405020303" pitchFamily="18" charset="0"/>
              <a:ea typeface="Times New Roman"/>
              <a:cs typeface="Times New Roman"/>
              <a:sym typeface="Times New Roman"/>
            </a:endParaRPr>
          </a:p>
        </p:txBody>
      </p:sp>
      <p:sp>
        <p:nvSpPr>
          <p:cNvPr id="212" name="Google Shape;212;p33"/>
          <p:cNvSpPr txBox="1">
            <a:spLocks noGrp="1"/>
          </p:cNvSpPr>
          <p:nvPr>
            <p:ph type="body" idx="1"/>
          </p:nvPr>
        </p:nvSpPr>
        <p:spPr>
          <a:xfrm>
            <a:off x="415599" y="1536632"/>
            <a:ext cx="5665711" cy="4963319"/>
          </a:xfrm>
          <a:prstGeom prst="rect">
            <a:avLst/>
          </a:prstGeom>
          <a:noFill/>
          <a:ln>
            <a:noFill/>
          </a:ln>
        </p:spPr>
        <p:txBody>
          <a:bodyPr spcFirstLastPara="1" wrap="square" lIns="91425" tIns="45700" rIns="91425" bIns="45700" anchor="t" anchorCtr="0">
            <a:noAutofit/>
          </a:bodyPr>
          <a:lstStyle/>
          <a:p>
            <a:pPr lvl="0" indent="-228600" algn="l" rtl="0">
              <a:lnSpc>
                <a:spcPct val="100000"/>
              </a:lnSpc>
              <a:spcBef>
                <a:spcPts val="0"/>
              </a:spcBef>
              <a:spcAft>
                <a:spcPts val="0"/>
              </a:spcAft>
              <a:buClrTx/>
              <a:buSzPts val="3600"/>
              <a:buFont typeface="Arial" panose="020B0604020202020204" pitchFamily="34" charset="0"/>
              <a:buChar char="•"/>
            </a:pPr>
            <a:r>
              <a:rPr lang="en-US" sz="3600" dirty="0">
                <a:solidFill>
                  <a:schemeClr val="dk1"/>
                </a:solidFill>
                <a:latin typeface="Georgia" panose="02040502050405020303" pitchFamily="18" charset="0"/>
                <a:ea typeface="Times New Roman"/>
                <a:cs typeface="Times New Roman"/>
                <a:sym typeface="Times New Roman"/>
              </a:rPr>
              <a:t>For every 1 negative, you need to give 5 </a:t>
            </a:r>
            <a:r>
              <a:rPr lang="en-US" sz="3600" dirty="0" smtClean="0">
                <a:solidFill>
                  <a:schemeClr val="dk1"/>
                </a:solidFill>
                <a:latin typeface="Georgia" panose="02040502050405020303" pitchFamily="18" charset="0"/>
                <a:ea typeface="Times New Roman"/>
                <a:cs typeface="Times New Roman"/>
                <a:sym typeface="Times New Roman"/>
              </a:rPr>
              <a:t>positives</a:t>
            </a:r>
          </a:p>
          <a:p>
            <a:pPr lvl="0" indent="-228600" algn="l" rtl="0">
              <a:lnSpc>
                <a:spcPct val="100000"/>
              </a:lnSpc>
              <a:spcBef>
                <a:spcPts val="0"/>
              </a:spcBef>
              <a:spcAft>
                <a:spcPts val="0"/>
              </a:spcAft>
              <a:buClrTx/>
              <a:buSzPts val="3600"/>
              <a:buFont typeface="Arial" panose="020B0604020202020204" pitchFamily="34" charset="0"/>
              <a:buChar char="•"/>
            </a:pPr>
            <a:endParaRPr sz="1800" dirty="0">
              <a:solidFill>
                <a:schemeClr val="dk1"/>
              </a:solidFill>
              <a:latin typeface="Georgia" panose="02040502050405020303" pitchFamily="18" charset="0"/>
              <a:ea typeface="Times New Roman"/>
              <a:cs typeface="Times New Roman"/>
              <a:sym typeface="Times New Roman"/>
            </a:endParaRPr>
          </a:p>
          <a:p>
            <a:pPr lvl="0" indent="-228600" algn="l" rtl="0">
              <a:lnSpc>
                <a:spcPct val="100000"/>
              </a:lnSpc>
              <a:spcBef>
                <a:spcPts val="0"/>
              </a:spcBef>
              <a:spcAft>
                <a:spcPts val="0"/>
              </a:spcAft>
              <a:buClrTx/>
              <a:buSzPts val="3600"/>
              <a:buFont typeface="Arial" panose="020B0604020202020204" pitchFamily="34" charset="0"/>
              <a:buChar char="•"/>
            </a:pPr>
            <a:r>
              <a:rPr lang="en-US" sz="3600" dirty="0">
                <a:solidFill>
                  <a:schemeClr val="dk1"/>
                </a:solidFill>
                <a:latin typeface="Georgia" panose="02040502050405020303" pitchFamily="18" charset="0"/>
                <a:ea typeface="Times New Roman"/>
                <a:cs typeface="Times New Roman"/>
                <a:sym typeface="Times New Roman"/>
              </a:rPr>
              <a:t>Examine classroom expectations and </a:t>
            </a:r>
            <a:r>
              <a:rPr lang="en-US" sz="3600" dirty="0" smtClean="0">
                <a:solidFill>
                  <a:schemeClr val="dk1"/>
                </a:solidFill>
                <a:latin typeface="Georgia" panose="02040502050405020303" pitchFamily="18" charset="0"/>
                <a:ea typeface="Times New Roman"/>
                <a:cs typeface="Times New Roman"/>
                <a:sym typeface="Times New Roman"/>
              </a:rPr>
              <a:t>practices</a:t>
            </a:r>
          </a:p>
          <a:p>
            <a:pPr lvl="0" indent="-228600" algn="l" rtl="0">
              <a:lnSpc>
                <a:spcPct val="100000"/>
              </a:lnSpc>
              <a:spcBef>
                <a:spcPts val="0"/>
              </a:spcBef>
              <a:spcAft>
                <a:spcPts val="0"/>
              </a:spcAft>
              <a:buClrTx/>
              <a:buSzPts val="3600"/>
              <a:buFont typeface="Arial" panose="020B0604020202020204" pitchFamily="34" charset="0"/>
              <a:buChar char="•"/>
            </a:pPr>
            <a:endParaRPr sz="1800" dirty="0">
              <a:solidFill>
                <a:schemeClr val="dk1"/>
              </a:solidFill>
              <a:latin typeface="Georgia" panose="02040502050405020303" pitchFamily="18" charset="0"/>
              <a:ea typeface="Times New Roman"/>
              <a:cs typeface="Times New Roman"/>
              <a:sym typeface="Times New Roman"/>
            </a:endParaRPr>
          </a:p>
          <a:p>
            <a:pPr lvl="0" indent="-228600" algn="l" rtl="0">
              <a:lnSpc>
                <a:spcPct val="100000"/>
              </a:lnSpc>
              <a:spcBef>
                <a:spcPts val="0"/>
              </a:spcBef>
              <a:spcAft>
                <a:spcPts val="0"/>
              </a:spcAft>
              <a:buClrTx/>
              <a:buSzPts val="3600"/>
              <a:buFont typeface="Arial" panose="020B0604020202020204" pitchFamily="34" charset="0"/>
              <a:buChar char="•"/>
            </a:pPr>
            <a:r>
              <a:rPr lang="en-US" sz="3600" dirty="0">
                <a:solidFill>
                  <a:schemeClr val="dk1"/>
                </a:solidFill>
                <a:latin typeface="Georgia" panose="02040502050405020303" pitchFamily="18" charset="0"/>
                <a:ea typeface="Times New Roman"/>
                <a:cs typeface="Times New Roman"/>
                <a:sym typeface="Times New Roman"/>
              </a:rPr>
              <a:t>It all starts with strong relationships!</a:t>
            </a:r>
            <a:endParaRPr sz="3600" dirty="0">
              <a:solidFill>
                <a:schemeClr val="dk1"/>
              </a:solidFill>
              <a:latin typeface="Georgia" panose="02040502050405020303" pitchFamily="18" charset="0"/>
              <a:ea typeface="Times New Roman"/>
              <a:cs typeface="Times New Roman"/>
              <a:sym typeface="Times New Roman"/>
            </a:endParaRPr>
          </a:p>
          <a:p>
            <a:pPr marL="457200" lvl="0" indent="0" algn="l" rtl="0">
              <a:lnSpc>
                <a:spcPct val="94000"/>
              </a:lnSpc>
              <a:spcBef>
                <a:spcPts val="1200"/>
              </a:spcBef>
              <a:spcAft>
                <a:spcPts val="0"/>
              </a:spcAft>
              <a:buNone/>
            </a:pPr>
            <a:endParaRPr sz="3600" dirty="0">
              <a:solidFill>
                <a:schemeClr val="dk1"/>
              </a:solidFill>
              <a:latin typeface="Georgia" panose="02040502050405020303" pitchFamily="18" charset="0"/>
              <a:ea typeface="Times New Roman"/>
              <a:cs typeface="Times New Roman"/>
              <a:sym typeface="Times New Roman"/>
            </a:endParaRPr>
          </a:p>
        </p:txBody>
      </p:sp>
      <p:pic>
        <p:nvPicPr>
          <p:cNvPr id="214" name="Google Shape;214;p33" descr="&quot;&quot;"/>
          <p:cNvPicPr preferRelativeResize="0"/>
          <p:nvPr/>
        </p:nvPicPr>
        <p:blipFill>
          <a:blip r:embed="rId3">
            <a:alphaModFix/>
          </a:blip>
          <a:stretch>
            <a:fillRect/>
          </a:stretch>
        </p:blipFill>
        <p:spPr>
          <a:xfrm>
            <a:off x="6081311" y="1448489"/>
            <a:ext cx="5457471" cy="4081977"/>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4" name="Title 3"/>
          <p:cNvSpPr>
            <a:spLocks noGrp="1"/>
          </p:cNvSpPr>
          <p:nvPr>
            <p:ph type="title"/>
          </p:nvPr>
        </p:nvSpPr>
        <p:spPr>
          <a:xfrm>
            <a:off x="362875" y="81956"/>
            <a:ext cx="10515600" cy="1181100"/>
          </a:xfrm>
        </p:spPr>
        <p:txBody>
          <a:bodyPr/>
          <a:lstStyle/>
          <a:p>
            <a:pPr algn="ctr"/>
            <a:r>
              <a:rPr lang="en-US" sz="4400" dirty="0" smtClean="0">
                <a:latin typeface="Georgia" panose="02040502050405020303" pitchFamily="18" charset="0"/>
                <a:hlinkClick r:id="rId3" tooltip="web link"/>
              </a:rPr>
              <a:t>The Pyramid Model (Blue Tier 1)</a:t>
            </a:r>
            <a:endParaRPr lang="en-US" sz="4400" dirty="0">
              <a:latin typeface="Georgia" panose="02040502050405020303" pitchFamily="18" charset="0"/>
            </a:endParaRPr>
          </a:p>
        </p:txBody>
      </p:sp>
      <p:sp>
        <p:nvSpPr>
          <p:cNvPr id="221" name="Google Shape;221;p34"/>
          <p:cNvSpPr txBox="1">
            <a:spLocks noGrp="1"/>
          </p:cNvSpPr>
          <p:nvPr>
            <p:ph type="body" idx="1"/>
          </p:nvPr>
        </p:nvSpPr>
        <p:spPr>
          <a:xfrm>
            <a:off x="362875" y="6110787"/>
            <a:ext cx="10515600" cy="581025"/>
          </a:xfrm>
          <a:prstGeom prst="rect">
            <a:avLst/>
          </a:prstGeom>
        </p:spPr>
        <p:txBody>
          <a:bodyPr spcFirstLastPara="1" wrap="square" lIns="121900" tIns="121900" rIns="121900" bIns="121900" anchor="t" anchorCtr="0">
            <a:noAutofit/>
          </a:bodyPr>
          <a:lstStyle/>
          <a:p>
            <a:pPr marL="0" lvl="0" indent="0" rtl="0">
              <a:spcBef>
                <a:spcPts val="0"/>
              </a:spcBef>
              <a:spcAft>
                <a:spcPts val="0"/>
              </a:spcAft>
              <a:buNone/>
            </a:pPr>
            <a:r>
              <a:rPr lang="en-US" dirty="0" smtClean="0">
                <a:solidFill>
                  <a:schemeClr val="tx1"/>
                </a:solidFill>
                <a:latin typeface="Georgia" panose="02040502050405020303" pitchFamily="18" charset="0"/>
                <a:ea typeface="Times New Roman"/>
                <a:cs typeface="Times New Roman"/>
                <a:sym typeface="Times New Roman"/>
              </a:rPr>
              <a:t>Retrieved </a:t>
            </a:r>
            <a:r>
              <a:rPr lang="en-US" dirty="0">
                <a:solidFill>
                  <a:schemeClr val="tx1"/>
                </a:solidFill>
                <a:latin typeface="Georgia" panose="02040502050405020303" pitchFamily="18" charset="0"/>
                <a:ea typeface="Times New Roman"/>
                <a:cs typeface="Times New Roman"/>
                <a:sym typeface="Times New Roman"/>
              </a:rPr>
              <a:t>from </a:t>
            </a:r>
            <a:r>
              <a:rPr lang="en-US" u="sng" dirty="0">
                <a:solidFill>
                  <a:schemeClr val="hlink"/>
                </a:solidFill>
                <a:latin typeface="Georgia" panose="02040502050405020303" pitchFamily="18" charset="0"/>
                <a:ea typeface="Times New Roman"/>
                <a:cs typeface="Times New Roman"/>
                <a:sym typeface="Times New Roman"/>
                <a:hlinkClick r:id="rId3" tooltip="web link"/>
              </a:rPr>
              <a:t>https://www.youtube.com/watch?v=RQLvVdbaJWw</a:t>
            </a:r>
            <a:endParaRPr dirty="0">
              <a:latin typeface="Georgia" panose="02040502050405020303" pitchFamily="18" charset="0"/>
              <a:ea typeface="Times New Roman"/>
              <a:cs typeface="Times New Roman"/>
              <a:sym typeface="Times New Roman"/>
            </a:endParaRPr>
          </a:p>
        </p:txBody>
      </p:sp>
      <p:pic>
        <p:nvPicPr>
          <p:cNvPr id="2" name="Picture 1" descr="&quot;&quot;"/>
          <p:cNvPicPr>
            <a:picLocks noChangeAspect="1"/>
          </p:cNvPicPr>
          <p:nvPr/>
        </p:nvPicPr>
        <p:blipFill>
          <a:blip r:embed="rId4"/>
          <a:stretch>
            <a:fillRect/>
          </a:stretch>
        </p:blipFill>
        <p:spPr>
          <a:xfrm>
            <a:off x="2305050" y="1093345"/>
            <a:ext cx="7010400" cy="465011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83"/>
        <p:cNvGrpSpPr/>
        <p:nvPr/>
      </p:nvGrpSpPr>
      <p:grpSpPr>
        <a:xfrm>
          <a:off x="0" y="0"/>
          <a:ext cx="0" cy="0"/>
          <a:chOff x="0" y="0"/>
          <a:chExt cx="0" cy="0"/>
        </a:xfrm>
      </p:grpSpPr>
      <p:sp>
        <p:nvSpPr>
          <p:cNvPr id="85" name="Google Shape;85;p17"/>
          <p:cNvSpPr txBox="1">
            <a:spLocks noGrp="1"/>
          </p:cNvSpPr>
          <p:nvPr>
            <p:ph type="title"/>
          </p:nvPr>
        </p:nvSpPr>
        <p:spPr>
          <a:xfrm>
            <a:off x="820833" y="574724"/>
            <a:ext cx="10515600" cy="2605126"/>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Times New Roman"/>
              <a:buNone/>
            </a:pPr>
            <a:r>
              <a:rPr lang="en-US">
                <a:solidFill>
                  <a:schemeClr val="dk1"/>
                </a:solidFill>
                <a:latin typeface="Georgia" panose="02040502050405020303" pitchFamily="18" charset="0"/>
                <a:ea typeface="Times New Roman"/>
                <a:cs typeface="Times New Roman"/>
                <a:sym typeface="Times New Roman"/>
              </a:rPr>
              <a:t>Module </a:t>
            </a:r>
            <a:r>
              <a:rPr lang="en-US" dirty="0">
                <a:latin typeface="Georgia" panose="02040502050405020303" pitchFamily="18" charset="0"/>
                <a:ea typeface="Times New Roman"/>
                <a:cs typeface="Times New Roman"/>
                <a:sym typeface="Times New Roman"/>
              </a:rPr>
              <a:t>5</a:t>
            </a:r>
            <a:r>
              <a:rPr lang="en-US" smtClean="0">
                <a:solidFill>
                  <a:schemeClr val="dk1"/>
                </a:solidFill>
                <a:latin typeface="Georgia" panose="02040502050405020303" pitchFamily="18" charset="0"/>
                <a:ea typeface="Times New Roman"/>
                <a:cs typeface="Times New Roman"/>
                <a:sym typeface="Times New Roman"/>
              </a:rPr>
              <a:t>:</a:t>
            </a:r>
            <a:endParaRPr dirty="0">
              <a:solidFill>
                <a:schemeClr val="dk1"/>
              </a:solidFill>
              <a:latin typeface="Georgia" panose="02040502050405020303" pitchFamily="18" charset="0"/>
              <a:ea typeface="Times New Roman"/>
              <a:cs typeface="Times New Roman"/>
              <a:sym typeface="Times New Roman"/>
            </a:endParaRPr>
          </a:p>
          <a:p>
            <a:pPr marL="0" lvl="0" indent="0" algn="l" rtl="0">
              <a:lnSpc>
                <a:spcPct val="90000"/>
              </a:lnSpc>
              <a:spcBef>
                <a:spcPts val="0"/>
              </a:spcBef>
              <a:spcAft>
                <a:spcPts val="0"/>
              </a:spcAft>
              <a:buClr>
                <a:schemeClr val="dk1"/>
              </a:buClr>
              <a:buSzPts val="6000"/>
              <a:buFont typeface="Times New Roman"/>
              <a:buNone/>
            </a:pPr>
            <a:r>
              <a:rPr lang="en-US" dirty="0">
                <a:latin typeface="Georgia" panose="02040502050405020303" pitchFamily="18" charset="0"/>
                <a:ea typeface="Times New Roman"/>
                <a:cs typeface="Times New Roman"/>
                <a:sym typeface="Times New Roman"/>
              </a:rPr>
              <a:t>Fostering Self-Regulation in Young Children</a:t>
            </a:r>
            <a:endParaRPr dirty="0">
              <a:solidFill>
                <a:schemeClr val="dk1"/>
              </a:solidFill>
              <a:latin typeface="Georgia" panose="02040502050405020303" pitchFamily="18" charset="0"/>
              <a:ea typeface="Times New Roman"/>
              <a:cs typeface="Times New Roman"/>
              <a:sym typeface="Times New Roman"/>
            </a:endParaRPr>
          </a:p>
        </p:txBody>
      </p:sp>
      <p:pic>
        <p:nvPicPr>
          <p:cNvPr id="84" name="Google Shape;84;p17" descr="&quot;&quot;"/>
          <p:cNvPicPr preferRelativeResize="0"/>
          <p:nvPr/>
        </p:nvPicPr>
        <p:blipFill>
          <a:blip r:embed="rId3">
            <a:alphaModFix/>
          </a:blip>
          <a:stretch>
            <a:fillRect/>
          </a:stretch>
        </p:blipFill>
        <p:spPr>
          <a:xfrm>
            <a:off x="0" y="3179850"/>
            <a:ext cx="4651776" cy="3678149"/>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227"/>
        <p:cNvGrpSpPr/>
        <p:nvPr/>
      </p:nvGrpSpPr>
      <p:grpSpPr>
        <a:xfrm>
          <a:off x="0" y="0"/>
          <a:ext cx="0" cy="0"/>
          <a:chOff x="0" y="0"/>
          <a:chExt cx="0" cy="0"/>
        </a:xfrm>
      </p:grpSpPr>
      <p:sp>
        <p:nvSpPr>
          <p:cNvPr id="228" name="Google Shape;228;p35"/>
          <p:cNvSpPr txBox="1">
            <a:spLocks noGrp="1"/>
          </p:cNvSpPr>
          <p:nvPr>
            <p:ph type="title"/>
          </p:nvPr>
        </p:nvSpPr>
        <p:spPr>
          <a:xfrm>
            <a:off x="415600" y="262861"/>
            <a:ext cx="11360700" cy="763500"/>
          </a:xfrm>
          <a:prstGeom prst="rect">
            <a:avLst/>
          </a:prstGeom>
          <a:noFill/>
          <a:ln>
            <a:noFill/>
          </a:ln>
        </p:spPr>
        <p:txBody>
          <a:bodyPr spcFirstLastPara="1" wrap="square" lIns="91425" tIns="45700" rIns="91425" bIns="45700" anchor="ctr" anchorCtr="0">
            <a:noAutofit/>
          </a:bodyPr>
          <a:lstStyle/>
          <a:p>
            <a:pPr marL="0" lvl="0" indent="0" algn="ctr" rtl="0">
              <a:lnSpc>
                <a:spcPct val="89000"/>
              </a:lnSpc>
              <a:spcBef>
                <a:spcPts val="0"/>
              </a:spcBef>
              <a:spcAft>
                <a:spcPts val="0"/>
              </a:spcAft>
              <a:buClr>
                <a:schemeClr val="dk2"/>
              </a:buClr>
              <a:buSzPts val="4400"/>
              <a:buFont typeface="Source Sans Pro"/>
              <a:buNone/>
            </a:pPr>
            <a:r>
              <a:rPr lang="en-US" sz="4400" dirty="0">
                <a:solidFill>
                  <a:schemeClr val="dk1"/>
                </a:solidFill>
                <a:latin typeface="Georgia" panose="02040502050405020303" pitchFamily="18" charset="0"/>
                <a:ea typeface="Times New Roman"/>
                <a:cs typeface="Times New Roman"/>
                <a:sym typeface="Times New Roman"/>
              </a:rPr>
              <a:t>Follow a Predictable </a:t>
            </a:r>
            <a:r>
              <a:rPr lang="en-US" sz="4400" dirty="0">
                <a:latin typeface="Georgia" panose="02040502050405020303" pitchFamily="18" charset="0"/>
                <a:ea typeface="Times New Roman"/>
                <a:cs typeface="Times New Roman"/>
                <a:sym typeface="Times New Roman"/>
              </a:rPr>
              <a:t>S</a:t>
            </a:r>
            <a:r>
              <a:rPr lang="en-US" sz="4400" dirty="0">
                <a:solidFill>
                  <a:schemeClr val="dk1"/>
                </a:solidFill>
                <a:latin typeface="Georgia" panose="02040502050405020303" pitchFamily="18" charset="0"/>
                <a:ea typeface="Times New Roman"/>
                <a:cs typeface="Times New Roman"/>
                <a:sym typeface="Times New Roman"/>
              </a:rPr>
              <a:t>chedule</a:t>
            </a:r>
            <a:endParaRPr sz="4400" dirty="0">
              <a:solidFill>
                <a:schemeClr val="dk1"/>
              </a:solidFill>
              <a:latin typeface="Georgia" panose="02040502050405020303" pitchFamily="18" charset="0"/>
              <a:ea typeface="Times New Roman"/>
              <a:cs typeface="Times New Roman"/>
              <a:sym typeface="Times New Roman"/>
            </a:endParaRPr>
          </a:p>
        </p:txBody>
      </p:sp>
      <p:sp>
        <p:nvSpPr>
          <p:cNvPr id="231" name="Google Shape;231;p35"/>
          <p:cNvSpPr txBox="1">
            <a:spLocks noGrp="1"/>
          </p:cNvSpPr>
          <p:nvPr>
            <p:ph type="body" idx="2"/>
          </p:nvPr>
        </p:nvSpPr>
        <p:spPr>
          <a:xfrm>
            <a:off x="6360355" y="1641513"/>
            <a:ext cx="5333100" cy="4670658"/>
          </a:xfrm>
          <a:prstGeom prst="rect">
            <a:avLst/>
          </a:prstGeom>
        </p:spPr>
        <p:txBody>
          <a:bodyPr spcFirstLastPara="1" wrap="square" lIns="121900" tIns="121900" rIns="121900" bIns="121900" anchor="t" anchorCtr="0">
            <a:noAutofit/>
          </a:bodyPr>
          <a:lstStyle/>
          <a:p>
            <a:pPr marL="0" lvl="0" indent="0" algn="ctr" rtl="0">
              <a:lnSpc>
                <a:spcPct val="100000"/>
              </a:lnSpc>
              <a:spcBef>
                <a:spcPts val="0"/>
              </a:spcBef>
              <a:spcAft>
                <a:spcPts val="1000"/>
              </a:spcAft>
              <a:buNone/>
            </a:pPr>
            <a:r>
              <a:rPr lang="en-US" sz="3600" dirty="0">
                <a:solidFill>
                  <a:srgbClr val="000000"/>
                </a:solidFill>
                <a:latin typeface="Georgia" panose="02040502050405020303" pitchFamily="18" charset="0"/>
                <a:ea typeface="Times New Roman"/>
                <a:cs typeface="Times New Roman"/>
                <a:sym typeface="Times New Roman"/>
              </a:rPr>
              <a:t>“The schedule and how it is implemented is one of the single most important factors in preventing challenging </a:t>
            </a:r>
            <a:r>
              <a:rPr lang="en-US" sz="3600" dirty="0" smtClean="0">
                <a:solidFill>
                  <a:srgbClr val="000000"/>
                </a:solidFill>
                <a:latin typeface="Georgia" panose="02040502050405020303" pitchFamily="18" charset="0"/>
                <a:ea typeface="Times New Roman"/>
                <a:cs typeface="Times New Roman"/>
                <a:sym typeface="Times New Roman"/>
              </a:rPr>
              <a:t>behaviors” </a:t>
            </a:r>
            <a:r>
              <a:rPr lang="en-US" sz="2400" dirty="0">
                <a:solidFill>
                  <a:srgbClr val="000000"/>
                </a:solidFill>
                <a:latin typeface="Georgia" panose="02040502050405020303" pitchFamily="18" charset="0"/>
                <a:ea typeface="Times New Roman"/>
                <a:cs typeface="Times New Roman"/>
                <a:sym typeface="Times New Roman"/>
              </a:rPr>
              <a:t>(Grisham-Brown, </a:t>
            </a:r>
            <a:r>
              <a:rPr lang="en-US" sz="2400" dirty="0" err="1">
                <a:solidFill>
                  <a:srgbClr val="000000"/>
                </a:solidFill>
                <a:latin typeface="Georgia" panose="02040502050405020303" pitchFamily="18" charset="0"/>
                <a:ea typeface="Times New Roman"/>
                <a:cs typeface="Times New Roman"/>
                <a:sym typeface="Times New Roman"/>
              </a:rPr>
              <a:t>Hemmeter</a:t>
            </a:r>
            <a:r>
              <a:rPr lang="en-US" sz="2400" dirty="0">
                <a:solidFill>
                  <a:srgbClr val="000000"/>
                </a:solidFill>
                <a:latin typeface="Georgia" panose="02040502050405020303" pitchFamily="18" charset="0"/>
                <a:ea typeface="Times New Roman"/>
                <a:cs typeface="Times New Roman"/>
                <a:sym typeface="Times New Roman"/>
              </a:rPr>
              <a:t>, </a:t>
            </a:r>
            <a:r>
              <a:rPr lang="en-US" sz="2400" dirty="0" err="1">
                <a:solidFill>
                  <a:srgbClr val="000000"/>
                </a:solidFill>
                <a:latin typeface="Georgia" panose="02040502050405020303" pitchFamily="18" charset="0"/>
                <a:ea typeface="Times New Roman"/>
                <a:cs typeface="Times New Roman"/>
                <a:sym typeface="Times New Roman"/>
              </a:rPr>
              <a:t>Pretti-Frontczak</a:t>
            </a:r>
            <a:r>
              <a:rPr lang="en-US" sz="2400" dirty="0">
                <a:solidFill>
                  <a:srgbClr val="000000"/>
                </a:solidFill>
                <a:latin typeface="Georgia" panose="02040502050405020303" pitchFamily="18" charset="0"/>
                <a:ea typeface="Times New Roman"/>
                <a:cs typeface="Times New Roman"/>
                <a:sym typeface="Times New Roman"/>
              </a:rPr>
              <a:t>, 2017</a:t>
            </a:r>
            <a:r>
              <a:rPr lang="en-US" sz="2400" dirty="0" smtClean="0">
                <a:solidFill>
                  <a:srgbClr val="000000"/>
                </a:solidFill>
                <a:latin typeface="Georgia" panose="02040502050405020303" pitchFamily="18" charset="0"/>
                <a:ea typeface="Times New Roman"/>
                <a:cs typeface="Times New Roman"/>
                <a:sym typeface="Times New Roman"/>
              </a:rPr>
              <a:t>).</a:t>
            </a:r>
            <a:endParaRPr sz="2400" dirty="0">
              <a:solidFill>
                <a:srgbClr val="000000"/>
              </a:solidFill>
              <a:latin typeface="Georgia" panose="02040502050405020303" pitchFamily="18" charset="0"/>
              <a:ea typeface="Times New Roman"/>
              <a:cs typeface="Times New Roman"/>
              <a:sym typeface="Times New Roman"/>
            </a:endParaRPr>
          </a:p>
        </p:txBody>
      </p:sp>
      <p:pic>
        <p:nvPicPr>
          <p:cNvPr id="230" name="Google Shape;230;p35" descr="Picture Schedule"/>
          <p:cNvPicPr preferRelativeResize="0"/>
          <p:nvPr/>
        </p:nvPicPr>
        <p:blipFill>
          <a:blip r:embed="rId3">
            <a:alphaModFix/>
          </a:blip>
          <a:stretch>
            <a:fillRect/>
          </a:stretch>
        </p:blipFill>
        <p:spPr>
          <a:xfrm>
            <a:off x="415600" y="1536624"/>
            <a:ext cx="5731812" cy="4665871"/>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236"/>
        <p:cNvGrpSpPr/>
        <p:nvPr/>
      </p:nvGrpSpPr>
      <p:grpSpPr>
        <a:xfrm>
          <a:off x="0" y="0"/>
          <a:ext cx="0" cy="0"/>
          <a:chOff x="0" y="0"/>
          <a:chExt cx="0" cy="0"/>
        </a:xfrm>
      </p:grpSpPr>
      <p:sp>
        <p:nvSpPr>
          <p:cNvPr id="237" name="Google Shape;237;p36"/>
          <p:cNvSpPr txBox="1">
            <a:spLocks noGrp="1"/>
          </p:cNvSpPr>
          <p:nvPr>
            <p:ph type="title"/>
          </p:nvPr>
        </p:nvSpPr>
        <p:spPr>
          <a:xfrm>
            <a:off x="415600" y="306929"/>
            <a:ext cx="11360700" cy="763500"/>
          </a:xfrm>
          <a:prstGeom prst="rect">
            <a:avLst/>
          </a:prstGeom>
          <a:noFill/>
          <a:ln>
            <a:noFill/>
          </a:ln>
        </p:spPr>
        <p:txBody>
          <a:bodyPr spcFirstLastPara="1" wrap="square" lIns="91425" tIns="45700" rIns="91425" bIns="45700" anchor="ctr" anchorCtr="0">
            <a:noAutofit/>
          </a:bodyPr>
          <a:lstStyle/>
          <a:p>
            <a:pPr marL="0" lvl="0" indent="0" algn="ctr" rtl="0">
              <a:lnSpc>
                <a:spcPct val="89000"/>
              </a:lnSpc>
              <a:spcBef>
                <a:spcPts val="0"/>
              </a:spcBef>
              <a:spcAft>
                <a:spcPts val="0"/>
              </a:spcAft>
              <a:buClr>
                <a:schemeClr val="dk2"/>
              </a:buClr>
              <a:buSzPts val="4400"/>
              <a:buFont typeface="Source Sans Pro"/>
              <a:buNone/>
            </a:pPr>
            <a:r>
              <a:rPr lang="en-US" sz="4400" dirty="0">
                <a:latin typeface="Georgia" panose="02040502050405020303" pitchFamily="18" charset="0"/>
                <a:ea typeface="Times New Roman"/>
                <a:cs typeface="Times New Roman"/>
                <a:sym typeface="Times New Roman"/>
              </a:rPr>
              <a:t>Avoid </a:t>
            </a:r>
            <a:r>
              <a:rPr lang="en-US" sz="4400" dirty="0">
                <a:solidFill>
                  <a:schemeClr val="dk1"/>
                </a:solidFill>
                <a:latin typeface="Georgia" panose="02040502050405020303" pitchFamily="18" charset="0"/>
                <a:ea typeface="Times New Roman"/>
                <a:cs typeface="Times New Roman"/>
                <a:sym typeface="Times New Roman"/>
              </a:rPr>
              <a:t>Scheduling Pitfalls </a:t>
            </a:r>
            <a:endParaRPr sz="4400" dirty="0">
              <a:solidFill>
                <a:schemeClr val="dk1"/>
              </a:solidFill>
              <a:latin typeface="Georgia" panose="02040502050405020303" pitchFamily="18" charset="0"/>
              <a:ea typeface="Times New Roman"/>
              <a:cs typeface="Times New Roman"/>
              <a:sym typeface="Times New Roman"/>
            </a:endParaRPr>
          </a:p>
        </p:txBody>
      </p:sp>
      <p:sp>
        <p:nvSpPr>
          <p:cNvPr id="238" name="Google Shape;238;p36"/>
          <p:cNvSpPr txBox="1">
            <a:spLocks noGrp="1"/>
          </p:cNvSpPr>
          <p:nvPr>
            <p:ph type="body" idx="1"/>
          </p:nvPr>
        </p:nvSpPr>
        <p:spPr>
          <a:xfrm>
            <a:off x="415600" y="1451243"/>
            <a:ext cx="6436892" cy="4696169"/>
          </a:xfrm>
          <a:prstGeom prst="rect">
            <a:avLst/>
          </a:prstGeom>
          <a:noFill/>
          <a:ln>
            <a:noFill/>
          </a:ln>
        </p:spPr>
        <p:txBody>
          <a:bodyPr spcFirstLastPara="1" wrap="square" lIns="91425" tIns="45700" rIns="91425" bIns="45700" anchor="t" anchorCtr="0">
            <a:noAutofit/>
          </a:bodyPr>
          <a:lstStyle/>
          <a:p>
            <a:pPr lvl="0" indent="-228600" algn="l" rtl="0">
              <a:lnSpc>
                <a:spcPct val="100000"/>
              </a:lnSpc>
              <a:spcBef>
                <a:spcPts val="0"/>
              </a:spcBef>
              <a:spcAft>
                <a:spcPts val="0"/>
              </a:spcAft>
              <a:buClr>
                <a:srgbClr val="000000"/>
              </a:buClr>
              <a:buSzPts val="3600"/>
              <a:buFont typeface="Arial" panose="020B0604020202020204" pitchFamily="34" charset="0"/>
              <a:buChar char="•"/>
            </a:pPr>
            <a:r>
              <a:rPr lang="en-US" sz="3600" dirty="0">
                <a:solidFill>
                  <a:srgbClr val="000000"/>
                </a:solidFill>
                <a:latin typeface="Georgia" panose="02040502050405020303" pitchFamily="18" charset="0"/>
                <a:ea typeface="Times New Roman"/>
                <a:cs typeface="Times New Roman"/>
                <a:sym typeface="Times New Roman"/>
              </a:rPr>
              <a:t>Making changes on a </a:t>
            </a:r>
            <a:r>
              <a:rPr lang="en-US" sz="3600" dirty="0" smtClean="0">
                <a:solidFill>
                  <a:srgbClr val="000000"/>
                </a:solidFill>
                <a:latin typeface="Georgia" panose="02040502050405020303" pitchFamily="18" charset="0"/>
                <a:ea typeface="Times New Roman"/>
                <a:cs typeface="Times New Roman"/>
                <a:sym typeface="Times New Roman"/>
              </a:rPr>
              <a:t>whim</a:t>
            </a:r>
          </a:p>
          <a:p>
            <a:pPr marL="228600" lvl="0" indent="0" algn="l" rtl="0">
              <a:lnSpc>
                <a:spcPct val="100000"/>
              </a:lnSpc>
              <a:spcBef>
                <a:spcPts val="0"/>
              </a:spcBef>
              <a:spcAft>
                <a:spcPts val="0"/>
              </a:spcAft>
              <a:buClr>
                <a:srgbClr val="000000"/>
              </a:buClr>
              <a:buSzPts val="3600"/>
              <a:buNone/>
            </a:pPr>
            <a:r>
              <a:rPr lang="en-US" sz="1800" dirty="0" smtClean="0">
                <a:solidFill>
                  <a:srgbClr val="000000"/>
                </a:solidFill>
                <a:latin typeface="Georgia" panose="02040502050405020303" pitchFamily="18" charset="0"/>
                <a:ea typeface="Times New Roman"/>
                <a:cs typeface="Times New Roman"/>
                <a:sym typeface="Times New Roman"/>
              </a:rPr>
              <a:t> </a:t>
            </a:r>
            <a:endParaRPr sz="1800" dirty="0">
              <a:solidFill>
                <a:srgbClr val="000000"/>
              </a:solidFill>
              <a:latin typeface="Georgia" panose="02040502050405020303" pitchFamily="18" charset="0"/>
              <a:ea typeface="Times New Roman"/>
              <a:cs typeface="Times New Roman"/>
              <a:sym typeface="Times New Roman"/>
            </a:endParaRPr>
          </a:p>
          <a:p>
            <a:pPr lvl="0" indent="-228600" algn="l" rtl="0">
              <a:lnSpc>
                <a:spcPct val="100000"/>
              </a:lnSpc>
              <a:spcBef>
                <a:spcPts val="0"/>
              </a:spcBef>
              <a:spcAft>
                <a:spcPts val="0"/>
              </a:spcAft>
              <a:buClr>
                <a:srgbClr val="000000"/>
              </a:buClr>
              <a:buSzPts val="3600"/>
              <a:buFont typeface="Arial" panose="020B0604020202020204" pitchFamily="34" charset="0"/>
              <a:buChar char="•"/>
            </a:pPr>
            <a:r>
              <a:rPr lang="en-US" sz="3600" dirty="0">
                <a:solidFill>
                  <a:srgbClr val="000000"/>
                </a:solidFill>
                <a:latin typeface="Georgia" panose="02040502050405020303" pitchFamily="18" charset="0"/>
                <a:ea typeface="Times New Roman"/>
                <a:cs typeface="Times New Roman"/>
                <a:sym typeface="Times New Roman"/>
              </a:rPr>
              <a:t>Not discussing changes with </a:t>
            </a:r>
            <a:r>
              <a:rPr lang="en-US" sz="3600" dirty="0" smtClean="0">
                <a:solidFill>
                  <a:srgbClr val="000000"/>
                </a:solidFill>
                <a:latin typeface="Georgia" panose="02040502050405020303" pitchFamily="18" charset="0"/>
                <a:ea typeface="Times New Roman"/>
                <a:cs typeface="Times New Roman"/>
                <a:sym typeface="Times New Roman"/>
              </a:rPr>
              <a:t>children</a:t>
            </a:r>
          </a:p>
          <a:p>
            <a:pPr lvl="0" indent="-228600" algn="l" rtl="0">
              <a:lnSpc>
                <a:spcPct val="100000"/>
              </a:lnSpc>
              <a:spcBef>
                <a:spcPts val="0"/>
              </a:spcBef>
              <a:spcAft>
                <a:spcPts val="0"/>
              </a:spcAft>
              <a:buClr>
                <a:srgbClr val="000000"/>
              </a:buClr>
              <a:buSzPts val="3600"/>
              <a:buFont typeface="Arial" panose="020B0604020202020204" pitchFamily="34" charset="0"/>
              <a:buChar char="•"/>
            </a:pPr>
            <a:endParaRPr sz="1800" dirty="0">
              <a:solidFill>
                <a:srgbClr val="000000"/>
              </a:solidFill>
              <a:latin typeface="Georgia" panose="02040502050405020303" pitchFamily="18" charset="0"/>
              <a:ea typeface="Times New Roman"/>
              <a:cs typeface="Times New Roman"/>
              <a:sym typeface="Times New Roman"/>
            </a:endParaRPr>
          </a:p>
          <a:p>
            <a:pPr lvl="0" indent="-228600" algn="l" rtl="0">
              <a:lnSpc>
                <a:spcPct val="100000"/>
              </a:lnSpc>
              <a:spcBef>
                <a:spcPts val="0"/>
              </a:spcBef>
              <a:spcAft>
                <a:spcPts val="0"/>
              </a:spcAft>
              <a:buClr>
                <a:srgbClr val="000000"/>
              </a:buClr>
              <a:buSzPts val="3600"/>
              <a:buFont typeface="Arial" panose="020B0604020202020204" pitchFamily="34" charset="0"/>
              <a:buChar char="•"/>
            </a:pPr>
            <a:r>
              <a:rPr lang="en-US" sz="3600" dirty="0">
                <a:solidFill>
                  <a:srgbClr val="000000"/>
                </a:solidFill>
                <a:latin typeface="Georgia" panose="02040502050405020303" pitchFamily="18" charset="0"/>
                <a:ea typeface="Times New Roman"/>
                <a:cs typeface="Times New Roman"/>
                <a:sym typeface="Times New Roman"/>
              </a:rPr>
              <a:t>Inconsistent </a:t>
            </a:r>
            <a:r>
              <a:rPr lang="en-US" sz="3600" dirty="0" smtClean="0">
                <a:solidFill>
                  <a:srgbClr val="000000"/>
                </a:solidFill>
                <a:latin typeface="Georgia" panose="02040502050405020303" pitchFamily="18" charset="0"/>
                <a:ea typeface="Times New Roman"/>
                <a:cs typeface="Times New Roman"/>
                <a:sym typeface="Times New Roman"/>
              </a:rPr>
              <a:t>routines</a:t>
            </a:r>
          </a:p>
          <a:p>
            <a:pPr lvl="0" indent="-228600" algn="l" rtl="0">
              <a:lnSpc>
                <a:spcPct val="100000"/>
              </a:lnSpc>
              <a:spcBef>
                <a:spcPts val="0"/>
              </a:spcBef>
              <a:spcAft>
                <a:spcPts val="0"/>
              </a:spcAft>
              <a:buClr>
                <a:srgbClr val="000000"/>
              </a:buClr>
              <a:buSzPts val="3600"/>
              <a:buFont typeface="Arial" panose="020B0604020202020204" pitchFamily="34" charset="0"/>
              <a:buChar char="•"/>
            </a:pPr>
            <a:endParaRPr sz="1800" dirty="0">
              <a:solidFill>
                <a:srgbClr val="000000"/>
              </a:solidFill>
              <a:latin typeface="Georgia" panose="02040502050405020303" pitchFamily="18" charset="0"/>
              <a:ea typeface="Times New Roman"/>
              <a:cs typeface="Times New Roman"/>
              <a:sym typeface="Times New Roman"/>
            </a:endParaRPr>
          </a:p>
          <a:p>
            <a:pPr lvl="0" indent="-228600" algn="l" rtl="0">
              <a:lnSpc>
                <a:spcPct val="100000"/>
              </a:lnSpc>
              <a:spcBef>
                <a:spcPts val="0"/>
              </a:spcBef>
              <a:spcAft>
                <a:spcPts val="0"/>
              </a:spcAft>
              <a:buClr>
                <a:srgbClr val="000000"/>
              </a:buClr>
              <a:buSzPts val="3600"/>
              <a:buFont typeface="Arial" panose="020B0604020202020204" pitchFamily="34" charset="0"/>
              <a:buChar char="•"/>
            </a:pPr>
            <a:r>
              <a:rPr lang="en-US" sz="3600" dirty="0">
                <a:solidFill>
                  <a:srgbClr val="000000"/>
                </a:solidFill>
                <a:latin typeface="Georgia" panose="02040502050405020303" pitchFamily="18" charset="0"/>
                <a:ea typeface="Times New Roman"/>
                <a:cs typeface="Times New Roman"/>
                <a:sym typeface="Times New Roman"/>
              </a:rPr>
              <a:t>Too many transitions </a:t>
            </a:r>
            <a:endParaRPr lang="en-US" sz="3600" dirty="0" smtClean="0">
              <a:solidFill>
                <a:srgbClr val="000000"/>
              </a:solidFill>
              <a:latin typeface="Georgia" panose="02040502050405020303" pitchFamily="18" charset="0"/>
              <a:ea typeface="Times New Roman"/>
              <a:cs typeface="Times New Roman"/>
              <a:sym typeface="Times New Roman"/>
            </a:endParaRPr>
          </a:p>
          <a:p>
            <a:pPr lvl="0" indent="-228600" algn="l" rtl="0">
              <a:lnSpc>
                <a:spcPct val="100000"/>
              </a:lnSpc>
              <a:spcBef>
                <a:spcPts val="0"/>
              </a:spcBef>
              <a:spcAft>
                <a:spcPts val="0"/>
              </a:spcAft>
              <a:buClr>
                <a:srgbClr val="000000"/>
              </a:buClr>
              <a:buSzPts val="3600"/>
              <a:buFont typeface="Arial" panose="020B0604020202020204" pitchFamily="34" charset="0"/>
              <a:buChar char="•"/>
            </a:pPr>
            <a:endParaRPr sz="1800" dirty="0">
              <a:solidFill>
                <a:srgbClr val="000000"/>
              </a:solidFill>
              <a:latin typeface="Georgia" panose="02040502050405020303" pitchFamily="18" charset="0"/>
              <a:ea typeface="Times New Roman"/>
              <a:cs typeface="Times New Roman"/>
              <a:sym typeface="Times New Roman"/>
            </a:endParaRPr>
          </a:p>
          <a:p>
            <a:pPr lvl="0" indent="-228600" algn="l" rtl="0">
              <a:lnSpc>
                <a:spcPct val="100000"/>
              </a:lnSpc>
              <a:spcBef>
                <a:spcPts val="0"/>
              </a:spcBef>
              <a:spcAft>
                <a:spcPts val="0"/>
              </a:spcAft>
              <a:buClr>
                <a:srgbClr val="000000"/>
              </a:buClr>
              <a:buSzPts val="3600"/>
              <a:buFont typeface="Arial" panose="020B0604020202020204" pitchFamily="34" charset="0"/>
              <a:buChar char="•"/>
            </a:pPr>
            <a:r>
              <a:rPr lang="en-US" sz="3600" dirty="0">
                <a:solidFill>
                  <a:srgbClr val="000000"/>
                </a:solidFill>
                <a:latin typeface="Georgia" panose="02040502050405020303" pitchFamily="18" charset="0"/>
                <a:ea typeface="Times New Roman"/>
                <a:cs typeface="Times New Roman"/>
                <a:sym typeface="Times New Roman"/>
              </a:rPr>
              <a:t>Too much unengaged time </a:t>
            </a:r>
            <a:endParaRPr sz="3600" dirty="0">
              <a:solidFill>
                <a:srgbClr val="000000"/>
              </a:solidFill>
              <a:latin typeface="Georgia" panose="02040502050405020303" pitchFamily="18" charset="0"/>
              <a:ea typeface="Times New Roman"/>
              <a:cs typeface="Times New Roman"/>
              <a:sym typeface="Times New Roman"/>
            </a:endParaRPr>
          </a:p>
          <a:p>
            <a:pPr marL="0" lvl="0" indent="0" algn="l" rtl="0">
              <a:lnSpc>
                <a:spcPct val="94000"/>
              </a:lnSpc>
              <a:spcBef>
                <a:spcPts val="1200"/>
              </a:spcBef>
              <a:spcAft>
                <a:spcPts val="0"/>
              </a:spcAft>
              <a:buNone/>
            </a:pPr>
            <a:endParaRPr sz="3600" dirty="0">
              <a:solidFill>
                <a:schemeClr val="dk1"/>
              </a:solidFill>
              <a:latin typeface="Georgia" panose="02040502050405020303" pitchFamily="18" charset="0"/>
              <a:ea typeface="Times New Roman"/>
              <a:cs typeface="Times New Roman"/>
              <a:sym typeface="Times New Roman"/>
            </a:endParaRPr>
          </a:p>
        </p:txBody>
      </p:sp>
      <p:pic>
        <p:nvPicPr>
          <p:cNvPr id="240" name="Google Shape;240;p36" descr="&quot;&quot;"/>
          <p:cNvPicPr preferRelativeResize="0"/>
          <p:nvPr/>
        </p:nvPicPr>
        <p:blipFill>
          <a:blip r:embed="rId3">
            <a:alphaModFix/>
          </a:blip>
          <a:stretch>
            <a:fillRect/>
          </a:stretch>
        </p:blipFill>
        <p:spPr>
          <a:xfrm>
            <a:off x="7312656" y="1880681"/>
            <a:ext cx="4565550" cy="3342992"/>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7"/>
          <p:cNvSpPr txBox="1">
            <a:spLocks noGrp="1"/>
          </p:cNvSpPr>
          <p:nvPr>
            <p:ph type="title"/>
          </p:nvPr>
        </p:nvSpPr>
        <p:spPr>
          <a:xfrm>
            <a:off x="882267" y="276990"/>
            <a:ext cx="10515600" cy="956899"/>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400" dirty="0">
                <a:latin typeface="Georgia" panose="02040502050405020303" pitchFamily="18" charset="0"/>
                <a:ea typeface="Times New Roman"/>
                <a:cs typeface="Times New Roman"/>
                <a:sym typeface="Times New Roman"/>
              </a:rPr>
              <a:t>Activity: Group Problem Solving </a:t>
            </a:r>
            <a:endParaRPr sz="4400" dirty="0">
              <a:latin typeface="Georgia" panose="02040502050405020303" pitchFamily="18" charset="0"/>
              <a:ea typeface="Times New Roman"/>
              <a:cs typeface="Times New Roman"/>
              <a:sym typeface="Times New Roman"/>
            </a:endParaRPr>
          </a:p>
        </p:txBody>
      </p:sp>
      <p:pic>
        <p:nvPicPr>
          <p:cNvPr id="248" name="Google Shape;248;p37" descr="&quot;&quot;"/>
          <p:cNvPicPr preferRelativeResize="0"/>
          <p:nvPr/>
        </p:nvPicPr>
        <p:blipFill>
          <a:blip r:embed="rId3">
            <a:alphaModFix/>
          </a:blip>
          <a:stretch>
            <a:fillRect/>
          </a:stretch>
        </p:blipFill>
        <p:spPr>
          <a:xfrm>
            <a:off x="2432223" y="1714500"/>
            <a:ext cx="7284653" cy="4917654"/>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253"/>
        <p:cNvGrpSpPr/>
        <p:nvPr/>
      </p:nvGrpSpPr>
      <p:grpSpPr>
        <a:xfrm>
          <a:off x="0" y="0"/>
          <a:ext cx="0" cy="0"/>
          <a:chOff x="0" y="0"/>
          <a:chExt cx="0" cy="0"/>
        </a:xfrm>
      </p:grpSpPr>
      <p:sp>
        <p:nvSpPr>
          <p:cNvPr id="254" name="Google Shape;254;p38"/>
          <p:cNvSpPr txBox="1">
            <a:spLocks noGrp="1"/>
          </p:cNvSpPr>
          <p:nvPr>
            <p:ph type="title"/>
          </p:nvPr>
        </p:nvSpPr>
        <p:spPr>
          <a:xfrm>
            <a:off x="838200" y="365125"/>
            <a:ext cx="10515600" cy="956899"/>
          </a:xfrm>
          <a:prstGeom prst="rect">
            <a:avLst/>
          </a:prstGeom>
          <a:noFill/>
          <a:ln>
            <a:noFill/>
          </a:ln>
        </p:spPr>
        <p:txBody>
          <a:bodyPr spcFirstLastPara="1" wrap="square" lIns="91425" tIns="45700" rIns="91425" bIns="45700" anchor="ctr" anchorCtr="0">
            <a:noAutofit/>
          </a:bodyPr>
          <a:lstStyle/>
          <a:p>
            <a:pPr marL="0" lvl="0" indent="0" algn="ctr" rtl="0">
              <a:lnSpc>
                <a:spcPct val="89000"/>
              </a:lnSpc>
              <a:spcBef>
                <a:spcPts val="0"/>
              </a:spcBef>
              <a:spcAft>
                <a:spcPts val="0"/>
              </a:spcAft>
              <a:buClr>
                <a:schemeClr val="dk2"/>
              </a:buClr>
              <a:buSzPts val="4400"/>
              <a:buFont typeface="Source Sans Pro"/>
              <a:buNone/>
            </a:pPr>
            <a:r>
              <a:rPr lang="en-US" sz="4400" dirty="0">
                <a:latin typeface="Georgia" panose="02040502050405020303" pitchFamily="18" charset="0"/>
                <a:ea typeface="Times New Roman"/>
                <a:cs typeface="Times New Roman"/>
                <a:sym typeface="Times New Roman"/>
              </a:rPr>
              <a:t>Classroom Rules and Expectations</a:t>
            </a:r>
            <a:r>
              <a:rPr lang="en-US" dirty="0">
                <a:solidFill>
                  <a:schemeClr val="dk1"/>
                </a:solidFill>
                <a:latin typeface="Georgia" panose="02040502050405020303" pitchFamily="18" charset="0"/>
                <a:ea typeface="Times New Roman"/>
                <a:cs typeface="Times New Roman"/>
                <a:sym typeface="Times New Roman"/>
              </a:rPr>
              <a:t> </a:t>
            </a:r>
            <a:endParaRPr dirty="0">
              <a:solidFill>
                <a:schemeClr val="dk1"/>
              </a:solidFill>
              <a:latin typeface="Georgia" panose="02040502050405020303" pitchFamily="18" charset="0"/>
              <a:ea typeface="Times New Roman"/>
              <a:cs typeface="Times New Roman"/>
              <a:sym typeface="Times New Roman"/>
            </a:endParaRPr>
          </a:p>
        </p:txBody>
      </p:sp>
      <p:sp>
        <p:nvSpPr>
          <p:cNvPr id="255" name="Google Shape;255;p38"/>
          <p:cNvSpPr txBox="1">
            <a:spLocks noGrp="1"/>
          </p:cNvSpPr>
          <p:nvPr>
            <p:ph type="body" idx="1"/>
          </p:nvPr>
        </p:nvSpPr>
        <p:spPr>
          <a:xfrm>
            <a:off x="838199" y="1825624"/>
            <a:ext cx="10707477" cy="4707377"/>
          </a:xfrm>
          <a:prstGeom prst="rect">
            <a:avLst/>
          </a:prstGeom>
          <a:noFill/>
          <a:ln>
            <a:noFill/>
          </a:ln>
        </p:spPr>
        <p:txBody>
          <a:bodyPr spcFirstLastPara="1" wrap="square" lIns="91425" tIns="45700" rIns="91425" bIns="45700" anchor="t" anchorCtr="0">
            <a:noAutofit/>
          </a:bodyPr>
          <a:lstStyle/>
          <a:p>
            <a:pPr lvl="0" indent="-228600" algn="l" rtl="0">
              <a:lnSpc>
                <a:spcPct val="100000"/>
              </a:lnSpc>
              <a:spcBef>
                <a:spcPts val="0"/>
              </a:spcBef>
              <a:spcAft>
                <a:spcPts val="0"/>
              </a:spcAft>
              <a:buClrTx/>
              <a:buSzPts val="3600"/>
              <a:buFont typeface="Arial" panose="020B0604020202020204" pitchFamily="34" charset="0"/>
              <a:buChar char="•"/>
            </a:pPr>
            <a:r>
              <a:rPr lang="en-US" sz="3600" dirty="0">
                <a:solidFill>
                  <a:schemeClr val="dk1"/>
                </a:solidFill>
                <a:latin typeface="Georgia" panose="02040502050405020303" pitchFamily="18" charset="0"/>
                <a:ea typeface="Times New Roman"/>
                <a:cs typeface="Times New Roman"/>
                <a:sym typeface="Times New Roman"/>
              </a:rPr>
              <a:t>Begin by teaching behavior </a:t>
            </a:r>
            <a:r>
              <a:rPr lang="en-US" sz="3600" dirty="0" smtClean="0">
                <a:solidFill>
                  <a:schemeClr val="dk1"/>
                </a:solidFill>
                <a:latin typeface="Georgia" panose="02040502050405020303" pitchFamily="18" charset="0"/>
                <a:ea typeface="Times New Roman"/>
                <a:cs typeface="Times New Roman"/>
                <a:sym typeface="Times New Roman"/>
              </a:rPr>
              <a:t>expectations</a:t>
            </a:r>
          </a:p>
          <a:p>
            <a:pPr marL="228600" lvl="0" indent="0" algn="l" rtl="0">
              <a:lnSpc>
                <a:spcPct val="100000"/>
              </a:lnSpc>
              <a:spcBef>
                <a:spcPts val="0"/>
              </a:spcBef>
              <a:spcAft>
                <a:spcPts val="0"/>
              </a:spcAft>
              <a:buClrTx/>
              <a:buSzPts val="3600"/>
              <a:buNone/>
            </a:pPr>
            <a:r>
              <a:rPr lang="en-US" sz="1800" dirty="0" smtClean="0">
                <a:solidFill>
                  <a:schemeClr val="dk1"/>
                </a:solidFill>
                <a:latin typeface="Georgia" panose="02040502050405020303" pitchFamily="18" charset="0"/>
                <a:ea typeface="Times New Roman"/>
                <a:cs typeface="Times New Roman"/>
                <a:sym typeface="Times New Roman"/>
              </a:rPr>
              <a:t> </a:t>
            </a:r>
            <a:endParaRPr sz="1800" dirty="0">
              <a:solidFill>
                <a:schemeClr val="dk1"/>
              </a:solidFill>
              <a:latin typeface="Georgia" panose="02040502050405020303" pitchFamily="18" charset="0"/>
              <a:ea typeface="Times New Roman"/>
              <a:cs typeface="Times New Roman"/>
              <a:sym typeface="Times New Roman"/>
            </a:endParaRPr>
          </a:p>
          <a:p>
            <a:pPr lvl="0" indent="-228600" algn="l" rtl="0">
              <a:lnSpc>
                <a:spcPct val="100000"/>
              </a:lnSpc>
              <a:spcBef>
                <a:spcPts val="1200"/>
              </a:spcBef>
              <a:spcAft>
                <a:spcPts val="0"/>
              </a:spcAft>
              <a:buClrTx/>
              <a:buSzPts val="3600"/>
              <a:buFont typeface="Arial" panose="020B0604020202020204" pitchFamily="34" charset="0"/>
              <a:buChar char="•"/>
            </a:pPr>
            <a:r>
              <a:rPr lang="en-US" sz="3600" dirty="0">
                <a:solidFill>
                  <a:schemeClr val="dk1"/>
                </a:solidFill>
                <a:latin typeface="Georgia" panose="02040502050405020303" pitchFamily="18" charset="0"/>
                <a:ea typeface="Times New Roman"/>
                <a:cs typeface="Times New Roman"/>
                <a:sym typeface="Times New Roman"/>
              </a:rPr>
              <a:t>Observe routines to see when children need more </a:t>
            </a:r>
            <a:r>
              <a:rPr lang="en-US" sz="3600" dirty="0" smtClean="0">
                <a:solidFill>
                  <a:schemeClr val="dk1"/>
                </a:solidFill>
                <a:latin typeface="Georgia" panose="02040502050405020303" pitchFamily="18" charset="0"/>
                <a:ea typeface="Times New Roman"/>
                <a:cs typeface="Times New Roman"/>
                <a:sym typeface="Times New Roman"/>
              </a:rPr>
              <a:t>information</a:t>
            </a:r>
          </a:p>
          <a:p>
            <a:pPr lvl="0" indent="-228600" algn="l" rtl="0">
              <a:lnSpc>
                <a:spcPct val="100000"/>
              </a:lnSpc>
              <a:spcBef>
                <a:spcPts val="1200"/>
              </a:spcBef>
              <a:spcAft>
                <a:spcPts val="0"/>
              </a:spcAft>
              <a:buClrTx/>
              <a:buSzPts val="3600"/>
              <a:buFont typeface="Arial" panose="020B0604020202020204" pitchFamily="34" charset="0"/>
              <a:buChar char="•"/>
            </a:pPr>
            <a:endParaRPr lang="en-US" sz="1800" dirty="0" smtClean="0">
              <a:solidFill>
                <a:schemeClr val="dk1"/>
              </a:solidFill>
              <a:latin typeface="Georgia" panose="02040502050405020303" pitchFamily="18" charset="0"/>
              <a:ea typeface="Times New Roman"/>
              <a:cs typeface="Times New Roman"/>
              <a:sym typeface="Times New Roman"/>
            </a:endParaRPr>
          </a:p>
          <a:p>
            <a:pPr lvl="0" indent="-228600" algn="l" rtl="0">
              <a:lnSpc>
                <a:spcPct val="100000"/>
              </a:lnSpc>
              <a:spcBef>
                <a:spcPts val="1200"/>
              </a:spcBef>
              <a:spcAft>
                <a:spcPts val="0"/>
              </a:spcAft>
              <a:buClrTx/>
              <a:buSzPts val="3600"/>
              <a:buFont typeface="Arial" panose="020B0604020202020204" pitchFamily="34" charset="0"/>
              <a:buChar char="•"/>
            </a:pPr>
            <a:r>
              <a:rPr lang="en-US" sz="3600" dirty="0" smtClean="0">
                <a:solidFill>
                  <a:schemeClr val="dk1"/>
                </a:solidFill>
                <a:latin typeface="Georgia" panose="02040502050405020303" pitchFamily="18" charset="0"/>
                <a:ea typeface="Times New Roman"/>
                <a:cs typeface="Times New Roman"/>
                <a:sym typeface="Times New Roman"/>
              </a:rPr>
              <a:t>Establish </a:t>
            </a:r>
            <a:r>
              <a:rPr lang="en-US" sz="3600" dirty="0">
                <a:solidFill>
                  <a:schemeClr val="dk1"/>
                </a:solidFill>
                <a:latin typeface="Georgia" panose="02040502050405020303" pitchFamily="18" charset="0"/>
                <a:ea typeface="Times New Roman"/>
                <a:cs typeface="Times New Roman"/>
                <a:sym typeface="Times New Roman"/>
              </a:rPr>
              <a:t>rules for routines and </a:t>
            </a:r>
            <a:r>
              <a:rPr lang="en-US" sz="3600" dirty="0" smtClean="0">
                <a:solidFill>
                  <a:schemeClr val="dk1"/>
                </a:solidFill>
                <a:latin typeface="Georgia" panose="02040502050405020303" pitchFamily="18" charset="0"/>
                <a:ea typeface="Times New Roman"/>
                <a:cs typeface="Times New Roman"/>
                <a:sym typeface="Times New Roman"/>
              </a:rPr>
              <a:t>activities</a:t>
            </a:r>
          </a:p>
          <a:p>
            <a:pPr lvl="0" indent="-228600" algn="l" rtl="0">
              <a:lnSpc>
                <a:spcPct val="100000"/>
              </a:lnSpc>
              <a:spcBef>
                <a:spcPts val="1200"/>
              </a:spcBef>
              <a:spcAft>
                <a:spcPts val="0"/>
              </a:spcAft>
              <a:buClrTx/>
              <a:buSzPts val="3600"/>
              <a:buFont typeface="Arial" panose="020B0604020202020204" pitchFamily="34" charset="0"/>
              <a:buChar char="•"/>
            </a:pPr>
            <a:endParaRPr sz="1800" dirty="0">
              <a:solidFill>
                <a:schemeClr val="dk1"/>
              </a:solidFill>
              <a:latin typeface="Georgia" panose="02040502050405020303" pitchFamily="18" charset="0"/>
              <a:ea typeface="Times New Roman"/>
              <a:cs typeface="Times New Roman"/>
              <a:sym typeface="Times New Roman"/>
            </a:endParaRPr>
          </a:p>
          <a:p>
            <a:pPr lvl="0" indent="-228600" algn="l" rtl="0">
              <a:lnSpc>
                <a:spcPct val="100000"/>
              </a:lnSpc>
              <a:spcBef>
                <a:spcPts val="1200"/>
              </a:spcBef>
              <a:spcAft>
                <a:spcPts val="0"/>
              </a:spcAft>
              <a:buClrTx/>
              <a:buSzPts val="3600"/>
              <a:buFont typeface="Arial" panose="020B0604020202020204" pitchFamily="34" charset="0"/>
              <a:buChar char="•"/>
            </a:pPr>
            <a:r>
              <a:rPr lang="en-US" sz="3600" dirty="0">
                <a:solidFill>
                  <a:schemeClr val="dk1"/>
                </a:solidFill>
                <a:latin typeface="Georgia" panose="02040502050405020303" pitchFamily="18" charset="0"/>
                <a:ea typeface="Times New Roman"/>
                <a:cs typeface="Times New Roman"/>
                <a:sym typeface="Times New Roman"/>
              </a:rPr>
              <a:t>Use a behavior matrix to guide your teaching</a:t>
            </a:r>
            <a:endParaRPr sz="3600" dirty="0">
              <a:solidFill>
                <a:schemeClr val="dk1"/>
              </a:solidFill>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260"/>
        <p:cNvGrpSpPr/>
        <p:nvPr/>
      </p:nvGrpSpPr>
      <p:grpSpPr>
        <a:xfrm>
          <a:off x="0" y="0"/>
          <a:ext cx="0" cy="0"/>
          <a:chOff x="0" y="0"/>
          <a:chExt cx="0" cy="0"/>
        </a:xfrm>
      </p:grpSpPr>
      <p:sp>
        <p:nvSpPr>
          <p:cNvPr id="261" name="Google Shape;261;p39"/>
          <p:cNvSpPr txBox="1">
            <a:spLocks noGrp="1"/>
          </p:cNvSpPr>
          <p:nvPr>
            <p:ph type="title"/>
          </p:nvPr>
        </p:nvSpPr>
        <p:spPr>
          <a:xfrm>
            <a:off x="525768" y="284894"/>
            <a:ext cx="11360700" cy="763500"/>
          </a:xfrm>
          <a:prstGeom prst="rect">
            <a:avLst/>
          </a:prstGeom>
          <a:noFill/>
          <a:ln>
            <a:noFill/>
          </a:ln>
        </p:spPr>
        <p:txBody>
          <a:bodyPr spcFirstLastPara="1" wrap="square" lIns="91425" tIns="45700" rIns="91425" bIns="45700" anchor="ctr" anchorCtr="0">
            <a:noAutofit/>
          </a:bodyPr>
          <a:lstStyle/>
          <a:p>
            <a:pPr marL="0" lvl="0" indent="0" algn="ctr" rtl="0">
              <a:lnSpc>
                <a:spcPct val="89000"/>
              </a:lnSpc>
              <a:spcBef>
                <a:spcPts val="0"/>
              </a:spcBef>
              <a:spcAft>
                <a:spcPts val="0"/>
              </a:spcAft>
              <a:buClr>
                <a:schemeClr val="dk2"/>
              </a:buClr>
              <a:buSzPts val="4400"/>
              <a:buFont typeface="Source Sans Pro"/>
              <a:buNone/>
            </a:pPr>
            <a:r>
              <a:rPr lang="en-US" sz="4400" dirty="0">
                <a:latin typeface="Georgia" panose="02040502050405020303" pitchFamily="18" charset="0"/>
                <a:ea typeface="Times New Roman"/>
                <a:cs typeface="Times New Roman"/>
                <a:sym typeface="Times New Roman"/>
              </a:rPr>
              <a:t>Establishing Classroom Rules </a:t>
            </a:r>
            <a:endParaRPr sz="4400" dirty="0">
              <a:solidFill>
                <a:schemeClr val="dk1"/>
              </a:solidFill>
              <a:latin typeface="Georgia" panose="02040502050405020303" pitchFamily="18" charset="0"/>
              <a:ea typeface="Times New Roman"/>
              <a:cs typeface="Times New Roman"/>
              <a:sym typeface="Times New Roman"/>
            </a:endParaRPr>
          </a:p>
        </p:txBody>
      </p:sp>
      <p:sp>
        <p:nvSpPr>
          <p:cNvPr id="262" name="Google Shape;262;p39"/>
          <p:cNvSpPr txBox="1">
            <a:spLocks noGrp="1"/>
          </p:cNvSpPr>
          <p:nvPr>
            <p:ph type="body" idx="1"/>
          </p:nvPr>
        </p:nvSpPr>
        <p:spPr>
          <a:xfrm>
            <a:off x="415599" y="1536633"/>
            <a:ext cx="5897065" cy="4555200"/>
          </a:xfrm>
          <a:prstGeom prst="rect">
            <a:avLst/>
          </a:prstGeom>
          <a:noFill/>
          <a:ln>
            <a:noFill/>
          </a:ln>
        </p:spPr>
        <p:txBody>
          <a:bodyPr spcFirstLastPara="1" wrap="square" lIns="91425" tIns="45700" rIns="91425" bIns="45700" anchor="t" anchorCtr="0">
            <a:noAutofit/>
          </a:bodyPr>
          <a:lstStyle/>
          <a:p>
            <a:pPr lvl="0" indent="-228600" algn="l" rtl="0">
              <a:lnSpc>
                <a:spcPct val="100000"/>
              </a:lnSpc>
              <a:spcBef>
                <a:spcPts val="0"/>
              </a:spcBef>
              <a:spcAft>
                <a:spcPts val="0"/>
              </a:spcAft>
              <a:buClr>
                <a:srgbClr val="000000"/>
              </a:buClr>
              <a:buSzPts val="3600"/>
              <a:buFont typeface="Arial" panose="020B0604020202020204" pitchFamily="34" charset="0"/>
              <a:buChar char="•"/>
            </a:pPr>
            <a:r>
              <a:rPr lang="en-US" sz="3600" dirty="0" smtClean="0">
                <a:solidFill>
                  <a:srgbClr val="000000"/>
                </a:solidFill>
                <a:latin typeface="Georgia" panose="02040502050405020303" pitchFamily="18" charset="0"/>
                <a:ea typeface="Times New Roman"/>
                <a:cs typeface="Times New Roman"/>
                <a:sym typeface="Times New Roman"/>
              </a:rPr>
              <a:t>3-5 rules</a:t>
            </a:r>
          </a:p>
          <a:p>
            <a:pPr lvl="0" indent="-228600" algn="l" rtl="0">
              <a:lnSpc>
                <a:spcPct val="100000"/>
              </a:lnSpc>
              <a:spcBef>
                <a:spcPts val="0"/>
              </a:spcBef>
              <a:spcAft>
                <a:spcPts val="0"/>
              </a:spcAft>
              <a:buClr>
                <a:srgbClr val="000000"/>
              </a:buClr>
              <a:buSzPts val="3600"/>
              <a:buFont typeface="Arial" panose="020B0604020202020204" pitchFamily="34" charset="0"/>
              <a:buChar char="•"/>
            </a:pPr>
            <a:endParaRPr sz="1800" dirty="0">
              <a:solidFill>
                <a:srgbClr val="000000"/>
              </a:solidFill>
              <a:latin typeface="Georgia" panose="02040502050405020303" pitchFamily="18" charset="0"/>
              <a:ea typeface="Times New Roman"/>
              <a:cs typeface="Times New Roman"/>
              <a:sym typeface="Times New Roman"/>
            </a:endParaRPr>
          </a:p>
          <a:p>
            <a:pPr lvl="0" indent="-228600" algn="l" rtl="0">
              <a:lnSpc>
                <a:spcPct val="100000"/>
              </a:lnSpc>
              <a:spcBef>
                <a:spcPts val="0"/>
              </a:spcBef>
              <a:spcAft>
                <a:spcPts val="0"/>
              </a:spcAft>
              <a:buClr>
                <a:srgbClr val="000000"/>
              </a:buClr>
              <a:buSzPts val="3600"/>
              <a:buFont typeface="Arial" panose="020B0604020202020204" pitchFamily="34" charset="0"/>
              <a:buChar char="•"/>
            </a:pPr>
            <a:r>
              <a:rPr lang="en-US" sz="3600" dirty="0">
                <a:solidFill>
                  <a:srgbClr val="000000"/>
                </a:solidFill>
                <a:latin typeface="Georgia" panose="02040502050405020303" pitchFamily="18" charset="0"/>
                <a:ea typeface="Times New Roman"/>
                <a:cs typeface="Times New Roman"/>
                <a:sym typeface="Times New Roman"/>
              </a:rPr>
              <a:t>Observable language that is positively </a:t>
            </a:r>
            <a:r>
              <a:rPr lang="en-US" sz="3600" dirty="0" smtClean="0">
                <a:solidFill>
                  <a:srgbClr val="000000"/>
                </a:solidFill>
                <a:latin typeface="Georgia" panose="02040502050405020303" pitchFamily="18" charset="0"/>
                <a:ea typeface="Times New Roman"/>
                <a:cs typeface="Times New Roman"/>
                <a:sym typeface="Times New Roman"/>
              </a:rPr>
              <a:t>stated</a:t>
            </a:r>
          </a:p>
          <a:p>
            <a:pPr lvl="0" indent="-228600" algn="l" rtl="0">
              <a:lnSpc>
                <a:spcPct val="100000"/>
              </a:lnSpc>
              <a:spcBef>
                <a:spcPts val="0"/>
              </a:spcBef>
              <a:spcAft>
                <a:spcPts val="0"/>
              </a:spcAft>
              <a:buClr>
                <a:srgbClr val="000000"/>
              </a:buClr>
              <a:buSzPts val="3600"/>
              <a:buFont typeface="Arial" panose="020B0604020202020204" pitchFamily="34" charset="0"/>
              <a:buChar char="•"/>
            </a:pPr>
            <a:endParaRPr lang="en-US" sz="1800" dirty="0" smtClean="0">
              <a:solidFill>
                <a:srgbClr val="000000"/>
              </a:solidFill>
              <a:latin typeface="Georgia" panose="02040502050405020303" pitchFamily="18" charset="0"/>
              <a:ea typeface="Times New Roman"/>
              <a:cs typeface="Times New Roman"/>
              <a:sym typeface="Times New Roman"/>
            </a:endParaRPr>
          </a:p>
          <a:p>
            <a:pPr lvl="0" indent="-228600" algn="l" rtl="0">
              <a:lnSpc>
                <a:spcPct val="100000"/>
              </a:lnSpc>
              <a:spcBef>
                <a:spcPts val="0"/>
              </a:spcBef>
              <a:spcAft>
                <a:spcPts val="0"/>
              </a:spcAft>
              <a:buClr>
                <a:srgbClr val="000000"/>
              </a:buClr>
              <a:buSzPts val="3600"/>
              <a:buFont typeface="Arial" panose="020B0604020202020204" pitchFamily="34" charset="0"/>
              <a:buChar char="•"/>
            </a:pPr>
            <a:r>
              <a:rPr lang="en-US" sz="3600" dirty="0" smtClean="0">
                <a:solidFill>
                  <a:srgbClr val="000000"/>
                </a:solidFill>
                <a:latin typeface="Georgia" panose="02040502050405020303" pitchFamily="18" charset="0"/>
                <a:ea typeface="Times New Roman"/>
                <a:cs typeface="Times New Roman"/>
                <a:sym typeface="Times New Roman"/>
              </a:rPr>
              <a:t>Age appropriate</a:t>
            </a:r>
          </a:p>
          <a:p>
            <a:pPr lvl="0" indent="-228600" algn="l" rtl="0">
              <a:lnSpc>
                <a:spcPct val="100000"/>
              </a:lnSpc>
              <a:spcBef>
                <a:spcPts val="0"/>
              </a:spcBef>
              <a:spcAft>
                <a:spcPts val="0"/>
              </a:spcAft>
              <a:buClr>
                <a:srgbClr val="000000"/>
              </a:buClr>
              <a:buSzPts val="3600"/>
              <a:buFont typeface="Arial" panose="020B0604020202020204" pitchFamily="34" charset="0"/>
              <a:buChar char="•"/>
            </a:pPr>
            <a:endParaRPr lang="en-US" sz="1800" dirty="0" smtClean="0">
              <a:solidFill>
                <a:srgbClr val="000000"/>
              </a:solidFill>
              <a:latin typeface="Georgia" panose="02040502050405020303" pitchFamily="18" charset="0"/>
              <a:ea typeface="Times New Roman"/>
              <a:cs typeface="Times New Roman"/>
              <a:sym typeface="Times New Roman"/>
            </a:endParaRPr>
          </a:p>
          <a:p>
            <a:pPr lvl="0" indent="-228600" algn="l" rtl="0">
              <a:lnSpc>
                <a:spcPct val="100000"/>
              </a:lnSpc>
              <a:spcBef>
                <a:spcPts val="0"/>
              </a:spcBef>
              <a:spcAft>
                <a:spcPts val="0"/>
              </a:spcAft>
              <a:buClr>
                <a:srgbClr val="000000"/>
              </a:buClr>
              <a:buSzPts val="3600"/>
              <a:buFont typeface="Arial" panose="020B0604020202020204" pitchFamily="34" charset="0"/>
              <a:buChar char="•"/>
            </a:pPr>
            <a:r>
              <a:rPr lang="en-US" sz="3600" dirty="0" smtClean="0">
                <a:solidFill>
                  <a:srgbClr val="000000"/>
                </a:solidFill>
                <a:latin typeface="Georgia" panose="02040502050405020303" pitchFamily="18" charset="0"/>
                <a:ea typeface="Times New Roman"/>
                <a:cs typeface="Times New Roman"/>
                <a:sym typeface="Times New Roman"/>
              </a:rPr>
              <a:t>Visual </a:t>
            </a:r>
            <a:r>
              <a:rPr lang="en-US" sz="3600" dirty="0">
                <a:solidFill>
                  <a:srgbClr val="000000"/>
                </a:solidFill>
                <a:latin typeface="Georgia" panose="02040502050405020303" pitchFamily="18" charset="0"/>
                <a:ea typeface="Times New Roman"/>
                <a:cs typeface="Times New Roman"/>
                <a:sym typeface="Times New Roman"/>
              </a:rPr>
              <a:t>and posted at eye level </a:t>
            </a:r>
            <a:endParaRPr sz="3600" dirty="0">
              <a:solidFill>
                <a:srgbClr val="000000"/>
              </a:solidFill>
              <a:latin typeface="Georgia" panose="02040502050405020303" pitchFamily="18" charset="0"/>
              <a:ea typeface="Times New Roman"/>
              <a:cs typeface="Times New Roman"/>
              <a:sym typeface="Times New Roman"/>
            </a:endParaRPr>
          </a:p>
          <a:p>
            <a:pPr marL="457200" lvl="0" indent="0" algn="l" rtl="0">
              <a:lnSpc>
                <a:spcPct val="94000"/>
              </a:lnSpc>
              <a:spcBef>
                <a:spcPts val="1200"/>
              </a:spcBef>
              <a:spcAft>
                <a:spcPts val="0"/>
              </a:spcAft>
              <a:buNone/>
            </a:pPr>
            <a:endParaRPr sz="3600" dirty="0">
              <a:solidFill>
                <a:schemeClr val="dk1"/>
              </a:solidFill>
              <a:latin typeface="Georgia" panose="02040502050405020303" pitchFamily="18" charset="0"/>
              <a:ea typeface="Times New Roman"/>
              <a:cs typeface="Times New Roman"/>
              <a:sym typeface="Times New Roman"/>
            </a:endParaRPr>
          </a:p>
        </p:txBody>
      </p:sp>
      <p:pic>
        <p:nvPicPr>
          <p:cNvPr id="264" name="Google Shape;264;p39" descr="Example of Class Rules&#10;"/>
          <p:cNvPicPr preferRelativeResize="0"/>
          <p:nvPr/>
        </p:nvPicPr>
        <p:blipFill rotWithShape="1">
          <a:blip r:embed="rId3">
            <a:alphaModFix/>
          </a:blip>
          <a:srcRect t="99" b="99"/>
          <a:stretch/>
        </p:blipFill>
        <p:spPr>
          <a:xfrm>
            <a:off x="6312665" y="1244906"/>
            <a:ext cx="4329630" cy="5232227"/>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369" y="0"/>
            <a:ext cx="10515600" cy="971069"/>
          </a:xfrm>
        </p:spPr>
        <p:txBody>
          <a:bodyPr/>
          <a:lstStyle/>
          <a:p>
            <a:r>
              <a:rPr lang="en-US" sz="4000" dirty="0">
                <a:latin typeface="Georgia" panose="02040502050405020303" pitchFamily="18" charset="0"/>
                <a:ea typeface="Times New Roman"/>
                <a:cs typeface="Times New Roman"/>
                <a:sym typeface="Times New Roman"/>
              </a:rPr>
              <a:t>Behavior Matrix Across Routines, Slide </a:t>
            </a:r>
            <a:r>
              <a:rPr lang="en-US" sz="4000" dirty="0" smtClean="0">
                <a:latin typeface="Georgia" panose="02040502050405020303" pitchFamily="18" charset="0"/>
                <a:ea typeface="Times New Roman"/>
                <a:cs typeface="Times New Roman"/>
                <a:sym typeface="Times New Roman"/>
              </a:rPr>
              <a:t>1</a:t>
            </a:r>
            <a:endParaRPr lang="en-US" dirty="0"/>
          </a:p>
        </p:txBody>
      </p:sp>
      <p:graphicFrame>
        <p:nvGraphicFramePr>
          <p:cNvPr id="6" name="Table 5" descr="Example of a table to teach behavior expectations across the routines of the day. Four routines are listed across the top and three behavior expectations are listed down the side. Squares inside have ways children can demonstrate or practice the behavior expectation. "/>
          <p:cNvGraphicFramePr>
            <a:graphicFrameLocks noGrp="1"/>
          </p:cNvGraphicFramePr>
          <p:nvPr>
            <p:extLst>
              <p:ext uri="{D42A27DB-BD31-4B8C-83A1-F6EECF244321}">
                <p14:modId xmlns:p14="http://schemas.microsoft.com/office/powerpoint/2010/main" val="1902458872"/>
              </p:ext>
            </p:extLst>
          </p:nvPr>
        </p:nvGraphicFramePr>
        <p:xfrm>
          <a:off x="275247" y="887061"/>
          <a:ext cx="10486539" cy="5760750"/>
        </p:xfrm>
        <a:graphic>
          <a:graphicData uri="http://schemas.openxmlformats.org/drawingml/2006/table">
            <a:tbl>
              <a:tblPr firstRow="1" bandRow="1">
                <a:noFill/>
                <a:tableStyleId>{F4B3BE3E-190A-41ED-A2CD-68AEFF5F14B3}</a:tableStyleId>
              </a:tblPr>
              <a:tblGrid>
                <a:gridCol w="1622633">
                  <a:extLst>
                    <a:ext uri="{9D8B030D-6E8A-4147-A177-3AD203B41FA5}">
                      <a16:colId xmlns:a16="http://schemas.microsoft.com/office/drawing/2014/main" val="1064793413"/>
                    </a:ext>
                  </a:extLst>
                </a:gridCol>
                <a:gridCol w="1970735">
                  <a:extLst>
                    <a:ext uri="{9D8B030D-6E8A-4147-A177-3AD203B41FA5}">
                      <a16:colId xmlns:a16="http://schemas.microsoft.com/office/drawing/2014/main" val="2969239960"/>
                    </a:ext>
                  </a:extLst>
                </a:gridCol>
                <a:gridCol w="1969477">
                  <a:extLst>
                    <a:ext uri="{9D8B030D-6E8A-4147-A177-3AD203B41FA5}">
                      <a16:colId xmlns:a16="http://schemas.microsoft.com/office/drawing/2014/main" val="2934443089"/>
                    </a:ext>
                  </a:extLst>
                </a:gridCol>
                <a:gridCol w="2444262">
                  <a:extLst>
                    <a:ext uri="{9D8B030D-6E8A-4147-A177-3AD203B41FA5}">
                      <a16:colId xmlns:a16="http://schemas.microsoft.com/office/drawing/2014/main" val="3950746092"/>
                    </a:ext>
                  </a:extLst>
                </a:gridCol>
                <a:gridCol w="2479432">
                  <a:extLst>
                    <a:ext uri="{9D8B030D-6E8A-4147-A177-3AD203B41FA5}">
                      <a16:colId xmlns:a16="http://schemas.microsoft.com/office/drawing/2014/main" val="1450105638"/>
                    </a:ext>
                  </a:extLst>
                </a:gridCol>
              </a:tblGrid>
              <a:tr h="397741">
                <a:tc>
                  <a:txBody>
                    <a:bodyPr/>
                    <a:lstStyle/>
                    <a:p>
                      <a:pPr marL="0" marR="0" lvl="0" indent="0" algn="l" rtl="0">
                        <a:lnSpc>
                          <a:spcPct val="100000"/>
                        </a:lnSpc>
                        <a:spcBef>
                          <a:spcPts val="0"/>
                        </a:spcBef>
                        <a:spcAft>
                          <a:spcPts val="0"/>
                        </a:spcAft>
                        <a:buClr>
                          <a:srgbClr val="000000"/>
                        </a:buClr>
                        <a:buSzPts val="1800"/>
                        <a:buFont typeface="Arial"/>
                        <a:buNone/>
                      </a:pPr>
                      <a:endParaRPr sz="2400" u="none" strike="noStrike" cap="none" dirty="0">
                        <a:latin typeface="Georgia" panose="02040502050405020303" pitchFamily="18" charset="0"/>
                      </a:endParaRPr>
                    </a:p>
                  </a:txBody>
                  <a:tcPr marL="83500" marR="83500" marT="45725" marB="45725">
                    <a:solidFill>
                      <a:srgbClr val="D9D2E9"/>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2400" u="none" strike="noStrike" cap="none" dirty="0">
                          <a:solidFill>
                            <a:srgbClr val="000000"/>
                          </a:solidFill>
                          <a:latin typeface="Georgia" panose="02040502050405020303" pitchFamily="18" charset="0"/>
                        </a:rPr>
                        <a:t>Arrival</a:t>
                      </a:r>
                      <a:endParaRPr sz="2400" u="none" strike="noStrike" cap="none" dirty="0">
                        <a:solidFill>
                          <a:srgbClr val="000000"/>
                        </a:solidFill>
                        <a:latin typeface="Georgia" panose="02040502050405020303" pitchFamily="18" charset="0"/>
                      </a:endParaRPr>
                    </a:p>
                  </a:txBody>
                  <a:tcPr marL="83500" marR="83500" marT="45725" marB="45725">
                    <a:solidFill>
                      <a:srgbClr val="D9D2E9"/>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2400" u="none" strike="noStrike" cap="none" dirty="0">
                          <a:solidFill>
                            <a:srgbClr val="000000"/>
                          </a:solidFill>
                          <a:latin typeface="Georgia" panose="02040502050405020303" pitchFamily="18" charset="0"/>
                        </a:rPr>
                        <a:t>Circle</a:t>
                      </a:r>
                      <a:endParaRPr sz="2400" u="none" strike="noStrike" cap="none" dirty="0">
                        <a:solidFill>
                          <a:srgbClr val="000000"/>
                        </a:solidFill>
                        <a:latin typeface="Georgia" panose="02040502050405020303" pitchFamily="18" charset="0"/>
                      </a:endParaRPr>
                    </a:p>
                  </a:txBody>
                  <a:tcPr marL="83500" marR="83500" marT="45725" marB="45725">
                    <a:solidFill>
                      <a:srgbClr val="D9D2E9"/>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2400" u="none" strike="noStrike" cap="none" dirty="0">
                          <a:solidFill>
                            <a:srgbClr val="000000"/>
                          </a:solidFill>
                          <a:latin typeface="Georgia" panose="02040502050405020303" pitchFamily="18" charset="0"/>
                        </a:rPr>
                        <a:t>Center </a:t>
                      </a:r>
                      <a:r>
                        <a:rPr lang="en-US" sz="2400" dirty="0">
                          <a:solidFill>
                            <a:srgbClr val="000000"/>
                          </a:solidFill>
                          <a:latin typeface="Georgia" panose="02040502050405020303" pitchFamily="18" charset="0"/>
                        </a:rPr>
                        <a:t>P</a:t>
                      </a:r>
                      <a:r>
                        <a:rPr lang="en-US" sz="2400" u="none" strike="noStrike" cap="none" dirty="0">
                          <a:solidFill>
                            <a:srgbClr val="000000"/>
                          </a:solidFill>
                          <a:latin typeface="Georgia" panose="02040502050405020303" pitchFamily="18" charset="0"/>
                        </a:rPr>
                        <a:t>lay</a:t>
                      </a:r>
                      <a:endParaRPr sz="2400" u="none" strike="noStrike" cap="none" dirty="0">
                        <a:solidFill>
                          <a:srgbClr val="000000"/>
                        </a:solidFill>
                        <a:latin typeface="Georgia" panose="02040502050405020303" pitchFamily="18" charset="0"/>
                      </a:endParaRPr>
                    </a:p>
                  </a:txBody>
                  <a:tcPr marL="83500" marR="83500" marT="45725" marB="45725">
                    <a:solidFill>
                      <a:srgbClr val="D9D2E9"/>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2400" dirty="0">
                          <a:solidFill>
                            <a:srgbClr val="000000"/>
                          </a:solidFill>
                          <a:latin typeface="Georgia" panose="02040502050405020303" pitchFamily="18" charset="0"/>
                        </a:rPr>
                        <a:t>S</a:t>
                      </a:r>
                      <a:r>
                        <a:rPr lang="en-US" sz="2400" u="none" strike="noStrike" cap="none" dirty="0">
                          <a:solidFill>
                            <a:srgbClr val="000000"/>
                          </a:solidFill>
                          <a:latin typeface="Georgia" panose="02040502050405020303" pitchFamily="18" charset="0"/>
                        </a:rPr>
                        <a:t>nack</a:t>
                      </a:r>
                      <a:endParaRPr sz="2400" u="none" strike="noStrike" cap="none" dirty="0">
                        <a:solidFill>
                          <a:srgbClr val="000000"/>
                        </a:solidFill>
                        <a:latin typeface="Georgia" panose="02040502050405020303" pitchFamily="18" charset="0"/>
                      </a:endParaRPr>
                    </a:p>
                  </a:txBody>
                  <a:tcPr marL="83500" marR="83500" marT="45725" marB="45725">
                    <a:solidFill>
                      <a:srgbClr val="D9D2E9"/>
                    </a:solidFill>
                  </a:tcPr>
                </a:tc>
                <a:extLst>
                  <a:ext uri="{0D108BD9-81ED-4DB2-BD59-A6C34878D82A}">
                    <a16:rowId xmlns:a16="http://schemas.microsoft.com/office/drawing/2014/main" val="3899721235"/>
                  </a:ext>
                </a:extLst>
              </a:tr>
              <a:tr h="1588700">
                <a:tc>
                  <a:txBody>
                    <a:bodyPr/>
                    <a:lstStyle/>
                    <a:p>
                      <a:pPr marL="0" marR="0" lvl="0" indent="0" algn="l" rtl="0">
                        <a:lnSpc>
                          <a:spcPct val="100000"/>
                        </a:lnSpc>
                        <a:spcBef>
                          <a:spcPts val="0"/>
                        </a:spcBef>
                        <a:spcAft>
                          <a:spcPts val="0"/>
                        </a:spcAft>
                        <a:buClr>
                          <a:srgbClr val="000000"/>
                        </a:buClr>
                        <a:buSzPts val="1800"/>
                        <a:buFont typeface="Arial"/>
                        <a:buNone/>
                      </a:pPr>
                      <a:r>
                        <a:rPr lang="en-US" sz="2400" u="none" strike="noStrike" cap="none" dirty="0">
                          <a:latin typeface="Georgia" panose="02040502050405020303" pitchFamily="18" charset="0"/>
                        </a:rPr>
                        <a:t>Be </a:t>
                      </a:r>
                      <a:r>
                        <a:rPr lang="en-US" sz="2400" dirty="0">
                          <a:latin typeface="Georgia" panose="02040502050405020303" pitchFamily="18" charset="0"/>
                        </a:rPr>
                        <a:t>respectful</a:t>
                      </a:r>
                      <a:r>
                        <a:rPr lang="en-US" sz="2400" u="none" strike="noStrike" cap="none" dirty="0">
                          <a:latin typeface="Georgia" panose="02040502050405020303" pitchFamily="18" charset="0"/>
                        </a:rPr>
                        <a:t> </a:t>
                      </a:r>
                      <a:endParaRPr sz="2400" u="none" strike="noStrike" cap="none" dirty="0">
                        <a:latin typeface="Georgia" panose="02040502050405020303" pitchFamily="18" charset="0"/>
                      </a:endParaRPr>
                    </a:p>
                  </a:txBody>
                  <a:tcPr marL="83500" marR="83500" marT="45725" marB="45725"/>
                </a:tc>
                <a:tc>
                  <a:txBody>
                    <a:bodyPr/>
                    <a:lstStyle/>
                    <a:p>
                      <a:pPr marL="342900" marR="0" lvl="0" indent="-342900" algn="l" rtl="0">
                        <a:lnSpc>
                          <a:spcPct val="100000"/>
                        </a:lnSpc>
                        <a:spcBef>
                          <a:spcPts val="0"/>
                        </a:spcBef>
                        <a:spcAft>
                          <a:spcPts val="0"/>
                        </a:spcAft>
                        <a:buClr>
                          <a:srgbClr val="000000"/>
                        </a:buClr>
                        <a:buSzPts val="1800"/>
                        <a:buFont typeface="Arial" panose="020B0604020202020204" pitchFamily="34" charset="0"/>
                        <a:buChar char="•"/>
                      </a:pPr>
                      <a:r>
                        <a:rPr lang="en-US" sz="2400" u="none" strike="noStrike" cap="none" dirty="0">
                          <a:latin typeface="Georgia" panose="02040502050405020303" pitchFamily="18" charset="0"/>
                        </a:rPr>
                        <a:t>Greet peers and adults</a:t>
                      </a:r>
                      <a:endParaRPr sz="2400" u="none" strike="noStrike" cap="none" dirty="0">
                        <a:latin typeface="Georgia" panose="02040502050405020303" pitchFamily="18" charset="0"/>
                      </a:endParaRPr>
                    </a:p>
                    <a:p>
                      <a:pPr marL="0" marR="0" lvl="0" indent="0" algn="l" rtl="0">
                        <a:lnSpc>
                          <a:spcPct val="100000"/>
                        </a:lnSpc>
                        <a:spcBef>
                          <a:spcPts val="0"/>
                        </a:spcBef>
                        <a:spcAft>
                          <a:spcPts val="0"/>
                        </a:spcAft>
                        <a:buClr>
                          <a:srgbClr val="000000"/>
                        </a:buClr>
                        <a:buSzPts val="1800"/>
                        <a:buFont typeface="Arial" panose="020B0604020202020204" pitchFamily="34" charset="0"/>
                        <a:buNone/>
                      </a:pPr>
                      <a:endParaRPr sz="2400" u="none" strike="noStrike" cap="none" dirty="0">
                        <a:latin typeface="Georgia" panose="02040502050405020303" pitchFamily="18" charset="0"/>
                      </a:endParaRPr>
                    </a:p>
                    <a:p>
                      <a:pPr marL="342900" marR="0" lvl="0" indent="-342900" algn="l" rtl="0">
                        <a:lnSpc>
                          <a:spcPct val="100000"/>
                        </a:lnSpc>
                        <a:spcBef>
                          <a:spcPts val="0"/>
                        </a:spcBef>
                        <a:spcAft>
                          <a:spcPts val="0"/>
                        </a:spcAft>
                        <a:buClr>
                          <a:srgbClr val="000000"/>
                        </a:buClr>
                        <a:buSzPts val="1800"/>
                        <a:buFont typeface="Arial" panose="020B0604020202020204" pitchFamily="34" charset="0"/>
                        <a:buChar char="•"/>
                      </a:pPr>
                      <a:endParaRPr sz="2400" u="none" strike="noStrike" cap="none" dirty="0">
                        <a:latin typeface="Georgia" panose="02040502050405020303" pitchFamily="18" charset="0"/>
                      </a:endParaRPr>
                    </a:p>
                  </a:txBody>
                  <a:tcPr marL="83500" marR="83500" marT="45725" marB="45725"/>
                </a:tc>
                <a:tc>
                  <a:txBody>
                    <a:bodyPr/>
                    <a:lstStyle/>
                    <a:p>
                      <a:pPr marL="342900" marR="0" lvl="0" indent="-342900" algn="l" rtl="0">
                        <a:lnSpc>
                          <a:spcPct val="100000"/>
                        </a:lnSpc>
                        <a:spcBef>
                          <a:spcPts val="0"/>
                        </a:spcBef>
                        <a:spcAft>
                          <a:spcPts val="0"/>
                        </a:spcAft>
                        <a:buClr>
                          <a:srgbClr val="000000"/>
                        </a:buClr>
                        <a:buSzPts val="1800"/>
                        <a:buFont typeface="Arial" panose="020B0604020202020204" pitchFamily="34" charset="0"/>
                        <a:buChar char="•"/>
                      </a:pPr>
                      <a:r>
                        <a:rPr lang="en-US" sz="2400" u="none" strike="noStrike" cap="none" dirty="0">
                          <a:latin typeface="Georgia" panose="02040502050405020303" pitchFamily="18" charset="0"/>
                        </a:rPr>
                        <a:t>Accept who sits by </a:t>
                      </a:r>
                      <a:r>
                        <a:rPr lang="en-US" sz="2400" u="none" strike="noStrike" cap="none" dirty="0" smtClean="0">
                          <a:latin typeface="Georgia" panose="02040502050405020303" pitchFamily="18" charset="0"/>
                        </a:rPr>
                        <a:t>you</a:t>
                      </a:r>
                      <a:r>
                        <a:rPr lang="en-US" sz="2400" dirty="0" smtClean="0">
                          <a:latin typeface="Georgia" panose="02040502050405020303" pitchFamily="18" charset="0"/>
                        </a:rPr>
                        <a:t> </a:t>
                      </a:r>
                    </a:p>
                    <a:p>
                      <a:pPr marL="342900" marR="0" lvl="0" indent="-342900" algn="l" rtl="0">
                        <a:lnSpc>
                          <a:spcPct val="100000"/>
                        </a:lnSpc>
                        <a:spcBef>
                          <a:spcPts val="0"/>
                        </a:spcBef>
                        <a:spcAft>
                          <a:spcPts val="0"/>
                        </a:spcAft>
                        <a:buClr>
                          <a:srgbClr val="000000"/>
                        </a:buClr>
                        <a:buSzPts val="1800"/>
                        <a:buFont typeface="Arial" panose="020B0604020202020204" pitchFamily="34" charset="0"/>
                        <a:buChar char="•"/>
                      </a:pPr>
                      <a:r>
                        <a:rPr lang="en-US" sz="2400" dirty="0" smtClean="0">
                          <a:latin typeface="Georgia" panose="02040502050405020303" pitchFamily="18" charset="0"/>
                        </a:rPr>
                        <a:t>I</a:t>
                      </a:r>
                      <a:r>
                        <a:rPr lang="en-US" sz="2400" u="none" strike="noStrike" cap="none" dirty="0" smtClean="0">
                          <a:latin typeface="Georgia" panose="02040502050405020303" pitchFamily="18" charset="0"/>
                        </a:rPr>
                        <a:t>nvite </a:t>
                      </a:r>
                      <a:r>
                        <a:rPr lang="en-US" sz="2400" u="none" strike="noStrike" cap="none" dirty="0">
                          <a:latin typeface="Georgia" panose="02040502050405020303" pitchFamily="18" charset="0"/>
                        </a:rPr>
                        <a:t>someone to sit next to you</a:t>
                      </a:r>
                      <a:endParaRPr sz="2400" u="none" strike="noStrike" cap="none" dirty="0">
                        <a:latin typeface="Georgia" panose="02040502050405020303" pitchFamily="18" charset="0"/>
                      </a:endParaRPr>
                    </a:p>
                  </a:txBody>
                  <a:tcPr marL="83500" marR="83500" marT="45725" marB="45725"/>
                </a:tc>
                <a:tc>
                  <a:txBody>
                    <a:bodyPr/>
                    <a:lstStyle/>
                    <a:p>
                      <a:pPr marL="342900" marR="0" lvl="0" indent="-342900" algn="l" rtl="0">
                        <a:lnSpc>
                          <a:spcPct val="100000"/>
                        </a:lnSpc>
                        <a:spcBef>
                          <a:spcPts val="0"/>
                        </a:spcBef>
                        <a:spcAft>
                          <a:spcPts val="0"/>
                        </a:spcAft>
                        <a:buClr>
                          <a:srgbClr val="000000"/>
                        </a:buClr>
                        <a:buSzPts val="1800"/>
                        <a:buFont typeface="Arial" panose="020B0604020202020204" pitchFamily="34" charset="0"/>
                        <a:buChar char="•"/>
                      </a:pPr>
                      <a:r>
                        <a:rPr lang="en-US" sz="2400" u="none" strike="noStrike" cap="none" dirty="0">
                          <a:latin typeface="Georgia" panose="02040502050405020303" pitchFamily="18" charset="0"/>
                        </a:rPr>
                        <a:t>Take turns</a:t>
                      </a:r>
                      <a:endParaRPr sz="2400" u="none" strike="noStrike" cap="none" dirty="0">
                        <a:latin typeface="Georgia" panose="02040502050405020303" pitchFamily="18" charset="0"/>
                      </a:endParaRPr>
                    </a:p>
                    <a:p>
                      <a:pPr marL="342900" marR="0" lvl="0" indent="-342900" algn="l" rtl="0">
                        <a:lnSpc>
                          <a:spcPct val="100000"/>
                        </a:lnSpc>
                        <a:spcBef>
                          <a:spcPts val="0"/>
                        </a:spcBef>
                        <a:spcAft>
                          <a:spcPts val="0"/>
                        </a:spcAft>
                        <a:buClr>
                          <a:srgbClr val="000000"/>
                        </a:buClr>
                        <a:buSzPts val="1800"/>
                        <a:buFont typeface="Arial" panose="020B0604020202020204" pitchFamily="34" charset="0"/>
                        <a:buChar char="•"/>
                      </a:pPr>
                      <a:endParaRPr sz="2400" u="none" strike="noStrike" cap="none" dirty="0">
                        <a:latin typeface="Georgia" panose="02040502050405020303" pitchFamily="18" charset="0"/>
                      </a:endParaRPr>
                    </a:p>
                    <a:p>
                      <a:pPr marL="342900" marR="0" lvl="0" indent="-342900" algn="l" rtl="0">
                        <a:lnSpc>
                          <a:spcPct val="100000"/>
                        </a:lnSpc>
                        <a:spcBef>
                          <a:spcPts val="0"/>
                        </a:spcBef>
                        <a:spcAft>
                          <a:spcPts val="0"/>
                        </a:spcAft>
                        <a:buClr>
                          <a:srgbClr val="000000"/>
                        </a:buClr>
                        <a:buSzPts val="1800"/>
                        <a:buFont typeface="Arial" panose="020B0604020202020204" pitchFamily="34" charset="0"/>
                        <a:buChar char="•"/>
                      </a:pPr>
                      <a:endParaRPr sz="2400" u="none" strike="noStrike" cap="none" dirty="0">
                        <a:latin typeface="Georgia" panose="02040502050405020303" pitchFamily="18" charset="0"/>
                      </a:endParaRPr>
                    </a:p>
                  </a:txBody>
                  <a:tcPr marL="83500" marR="83500" marT="45725" marB="45725"/>
                </a:tc>
                <a:tc>
                  <a:txBody>
                    <a:bodyPr/>
                    <a:lstStyle/>
                    <a:p>
                      <a:pPr marL="342900" marR="0" lvl="0" indent="-342900" algn="l" rtl="0">
                        <a:lnSpc>
                          <a:spcPct val="100000"/>
                        </a:lnSpc>
                        <a:spcBef>
                          <a:spcPts val="0"/>
                        </a:spcBef>
                        <a:spcAft>
                          <a:spcPts val="0"/>
                        </a:spcAft>
                        <a:buClr>
                          <a:srgbClr val="000000"/>
                        </a:buClr>
                        <a:buSzPts val="1800"/>
                        <a:buFont typeface="Arial" panose="020B0604020202020204" pitchFamily="34" charset="0"/>
                        <a:buChar char="•"/>
                      </a:pPr>
                      <a:r>
                        <a:rPr lang="en-US" sz="2400" u="none" strike="noStrike" cap="none" dirty="0">
                          <a:latin typeface="Georgia" panose="02040502050405020303" pitchFamily="18" charset="0"/>
                        </a:rPr>
                        <a:t>Accept who sits by </a:t>
                      </a:r>
                      <a:r>
                        <a:rPr lang="en-US" sz="2400" u="none" strike="noStrike" cap="none" dirty="0" smtClean="0">
                          <a:latin typeface="Georgia" panose="02040502050405020303" pitchFamily="18" charset="0"/>
                        </a:rPr>
                        <a:t>you</a:t>
                      </a:r>
                      <a:r>
                        <a:rPr lang="en-US" sz="2400" dirty="0" smtClean="0">
                          <a:latin typeface="Georgia" panose="02040502050405020303" pitchFamily="18" charset="0"/>
                        </a:rPr>
                        <a:t> </a:t>
                      </a:r>
                    </a:p>
                    <a:p>
                      <a:pPr marL="342900" marR="0" lvl="0" indent="-342900" algn="l" rtl="0">
                        <a:lnSpc>
                          <a:spcPct val="100000"/>
                        </a:lnSpc>
                        <a:spcBef>
                          <a:spcPts val="0"/>
                        </a:spcBef>
                        <a:spcAft>
                          <a:spcPts val="0"/>
                        </a:spcAft>
                        <a:buClr>
                          <a:srgbClr val="000000"/>
                        </a:buClr>
                        <a:buSzPts val="1800"/>
                        <a:buFont typeface="Arial" panose="020B0604020202020204" pitchFamily="34" charset="0"/>
                        <a:buChar char="•"/>
                      </a:pPr>
                      <a:r>
                        <a:rPr lang="en-US" sz="2400" dirty="0" smtClean="0">
                          <a:latin typeface="Georgia" panose="02040502050405020303" pitchFamily="18" charset="0"/>
                        </a:rPr>
                        <a:t>T</a:t>
                      </a:r>
                      <a:r>
                        <a:rPr lang="en-US" sz="2400" u="none" strike="noStrike" cap="none" dirty="0" smtClean="0">
                          <a:latin typeface="Georgia" panose="02040502050405020303" pitchFamily="18" charset="0"/>
                        </a:rPr>
                        <a:t>alk </a:t>
                      </a:r>
                      <a:r>
                        <a:rPr lang="en-US" sz="2400" u="none" strike="noStrike" cap="none" dirty="0">
                          <a:latin typeface="Georgia" panose="02040502050405020303" pitchFamily="18" charset="0"/>
                        </a:rPr>
                        <a:t>to friends about the day</a:t>
                      </a:r>
                      <a:endParaRPr sz="2400" u="none" strike="noStrike" cap="none" dirty="0">
                        <a:latin typeface="Georgia" panose="02040502050405020303" pitchFamily="18" charset="0"/>
                      </a:endParaRPr>
                    </a:p>
                  </a:txBody>
                  <a:tcPr marL="83500" marR="83500" marT="45725" marB="45725"/>
                </a:tc>
                <a:extLst>
                  <a:ext uri="{0D108BD9-81ED-4DB2-BD59-A6C34878D82A}">
                    <a16:rowId xmlns:a16="http://schemas.microsoft.com/office/drawing/2014/main" val="645227679"/>
                  </a:ext>
                </a:extLst>
              </a:tr>
              <a:tr h="1737260">
                <a:tc>
                  <a:txBody>
                    <a:bodyPr/>
                    <a:lstStyle/>
                    <a:p>
                      <a:pPr marL="0" marR="0" lvl="0" indent="0" algn="l" rtl="0">
                        <a:lnSpc>
                          <a:spcPct val="100000"/>
                        </a:lnSpc>
                        <a:spcBef>
                          <a:spcPts val="0"/>
                        </a:spcBef>
                        <a:spcAft>
                          <a:spcPts val="0"/>
                        </a:spcAft>
                        <a:buClr>
                          <a:srgbClr val="000000"/>
                        </a:buClr>
                        <a:buSzPts val="1800"/>
                        <a:buFont typeface="Arial"/>
                        <a:buNone/>
                      </a:pPr>
                      <a:r>
                        <a:rPr lang="en-US" sz="2400" u="none" strike="noStrike" cap="none" dirty="0">
                          <a:latin typeface="Georgia" panose="02040502050405020303" pitchFamily="18" charset="0"/>
                        </a:rPr>
                        <a:t>Be safe </a:t>
                      </a:r>
                      <a:endParaRPr sz="2400" u="none" strike="noStrike" cap="none" dirty="0">
                        <a:latin typeface="Georgia" panose="02040502050405020303" pitchFamily="18" charset="0"/>
                      </a:endParaRPr>
                    </a:p>
                  </a:txBody>
                  <a:tcPr marL="83500" marR="83500" marT="45725" marB="45725"/>
                </a:tc>
                <a:tc>
                  <a:txBody>
                    <a:bodyPr/>
                    <a:lstStyle/>
                    <a:p>
                      <a:pPr marL="342900" marR="0" lvl="0" indent="-342900" algn="l" rtl="0">
                        <a:lnSpc>
                          <a:spcPct val="100000"/>
                        </a:lnSpc>
                        <a:spcBef>
                          <a:spcPts val="0"/>
                        </a:spcBef>
                        <a:spcAft>
                          <a:spcPts val="0"/>
                        </a:spcAft>
                        <a:buClr>
                          <a:srgbClr val="000000"/>
                        </a:buClr>
                        <a:buSzPts val="1800"/>
                        <a:buFont typeface="Arial" panose="020B0604020202020204" pitchFamily="34" charset="0"/>
                        <a:buChar char="•"/>
                      </a:pPr>
                      <a:r>
                        <a:rPr lang="en-US" sz="2400" dirty="0">
                          <a:latin typeface="Georgia" panose="02040502050405020303" pitchFamily="18" charset="0"/>
                        </a:rPr>
                        <a:t>Keep h</a:t>
                      </a:r>
                      <a:r>
                        <a:rPr lang="en-US" sz="2400" u="none" strike="noStrike" cap="none" dirty="0">
                          <a:latin typeface="Georgia" panose="02040502050405020303" pitchFamily="18" charset="0"/>
                        </a:rPr>
                        <a:t>ands to </a:t>
                      </a:r>
                      <a:r>
                        <a:rPr lang="en-US" sz="2400" u="none" strike="noStrike" cap="none" dirty="0" smtClean="0">
                          <a:latin typeface="Georgia" panose="02040502050405020303" pitchFamily="18" charset="0"/>
                        </a:rPr>
                        <a:t>yourself</a:t>
                      </a:r>
                      <a:endParaRPr sz="2400" u="none" strike="noStrike" cap="none" dirty="0">
                        <a:latin typeface="Georgia" panose="02040502050405020303" pitchFamily="18" charset="0"/>
                      </a:endParaRPr>
                    </a:p>
                    <a:p>
                      <a:pPr marL="342900" marR="0" lvl="0" indent="-342900" algn="l" rtl="0">
                        <a:lnSpc>
                          <a:spcPct val="100000"/>
                        </a:lnSpc>
                        <a:spcBef>
                          <a:spcPts val="0"/>
                        </a:spcBef>
                        <a:spcAft>
                          <a:spcPts val="0"/>
                        </a:spcAft>
                        <a:buClr>
                          <a:srgbClr val="000000"/>
                        </a:buClr>
                        <a:buSzPts val="1800"/>
                        <a:buFont typeface="Arial" panose="020B0604020202020204" pitchFamily="34" charset="0"/>
                        <a:buChar char="•"/>
                      </a:pPr>
                      <a:r>
                        <a:rPr lang="en-US" sz="2400" dirty="0">
                          <a:latin typeface="Georgia" panose="02040502050405020303" pitchFamily="18" charset="0"/>
                        </a:rPr>
                        <a:t>W</a:t>
                      </a:r>
                      <a:r>
                        <a:rPr lang="en-US" sz="2400" u="none" strike="noStrike" cap="none" dirty="0">
                          <a:latin typeface="Georgia" panose="02040502050405020303" pitchFamily="18" charset="0"/>
                        </a:rPr>
                        <a:t>alk in classroom </a:t>
                      </a:r>
                      <a:endParaRPr sz="2400" u="none" strike="noStrike" cap="none" dirty="0">
                        <a:latin typeface="Georgia" panose="02040502050405020303" pitchFamily="18" charset="0"/>
                      </a:endParaRPr>
                    </a:p>
                  </a:txBody>
                  <a:tcPr marL="83500" marR="83500" marT="45725" marB="45725"/>
                </a:tc>
                <a:tc>
                  <a:txBody>
                    <a:bodyPr/>
                    <a:lstStyle/>
                    <a:p>
                      <a:pPr marL="342900" marR="0" lvl="0" indent="-342900" algn="l" rtl="0">
                        <a:lnSpc>
                          <a:spcPct val="100000"/>
                        </a:lnSpc>
                        <a:spcBef>
                          <a:spcPts val="0"/>
                        </a:spcBef>
                        <a:spcAft>
                          <a:spcPts val="0"/>
                        </a:spcAft>
                        <a:buClr>
                          <a:srgbClr val="000000"/>
                        </a:buClr>
                        <a:buSzPts val="1800"/>
                        <a:buFont typeface="Arial" panose="020B0604020202020204" pitchFamily="34" charset="0"/>
                        <a:buChar char="•"/>
                      </a:pPr>
                      <a:r>
                        <a:rPr lang="en-US" sz="2400" dirty="0">
                          <a:latin typeface="Georgia" panose="02040502050405020303" pitchFamily="18" charset="0"/>
                        </a:rPr>
                        <a:t>Keep h</a:t>
                      </a:r>
                      <a:r>
                        <a:rPr lang="en-US" sz="2400" u="none" strike="noStrike" cap="none" dirty="0">
                          <a:latin typeface="Georgia" panose="02040502050405020303" pitchFamily="18" charset="0"/>
                        </a:rPr>
                        <a:t>ands/feet to </a:t>
                      </a:r>
                      <a:r>
                        <a:rPr lang="en-US" sz="2400" u="none" strike="noStrike" cap="none" dirty="0" smtClean="0">
                          <a:latin typeface="Georgia" panose="02040502050405020303" pitchFamily="18" charset="0"/>
                        </a:rPr>
                        <a:t>yourself</a:t>
                      </a:r>
                    </a:p>
                    <a:p>
                      <a:pPr marL="342900" marR="0" lvl="0" indent="-342900" algn="l" rtl="0">
                        <a:lnSpc>
                          <a:spcPct val="100000"/>
                        </a:lnSpc>
                        <a:spcBef>
                          <a:spcPts val="0"/>
                        </a:spcBef>
                        <a:spcAft>
                          <a:spcPts val="0"/>
                        </a:spcAft>
                        <a:buClr>
                          <a:srgbClr val="000000"/>
                        </a:buClr>
                        <a:buSzPts val="1800"/>
                        <a:buFont typeface="Arial" panose="020B0604020202020204" pitchFamily="34" charset="0"/>
                        <a:buChar char="•"/>
                      </a:pPr>
                      <a:r>
                        <a:rPr lang="en-US" sz="2400" dirty="0" smtClean="0">
                          <a:latin typeface="Georgia" panose="02040502050405020303" pitchFamily="18" charset="0"/>
                        </a:rPr>
                        <a:t> Sit </a:t>
                      </a:r>
                      <a:r>
                        <a:rPr lang="en-US" sz="2400" dirty="0">
                          <a:latin typeface="Georgia" panose="02040502050405020303" pitchFamily="18" charset="0"/>
                        </a:rPr>
                        <a:t>on your </a:t>
                      </a:r>
                      <a:r>
                        <a:rPr lang="en-US" sz="2400" u="none" strike="noStrike" cap="none" dirty="0">
                          <a:latin typeface="Georgia" panose="02040502050405020303" pitchFamily="18" charset="0"/>
                        </a:rPr>
                        <a:t>bottom </a:t>
                      </a:r>
                      <a:endParaRPr sz="2400" u="none" strike="noStrike" cap="none" dirty="0">
                        <a:latin typeface="Georgia" panose="02040502050405020303" pitchFamily="18" charset="0"/>
                      </a:endParaRPr>
                    </a:p>
                  </a:txBody>
                  <a:tcPr marL="83500" marR="83500" marT="45725" marB="45725"/>
                </a:tc>
                <a:tc>
                  <a:txBody>
                    <a:bodyPr/>
                    <a:lstStyle/>
                    <a:p>
                      <a:pPr marL="342900" marR="0" lvl="0" indent="-342900" algn="l" rtl="0">
                        <a:lnSpc>
                          <a:spcPct val="100000"/>
                        </a:lnSpc>
                        <a:spcBef>
                          <a:spcPts val="0"/>
                        </a:spcBef>
                        <a:spcAft>
                          <a:spcPts val="0"/>
                        </a:spcAft>
                        <a:buClr>
                          <a:srgbClr val="000000"/>
                        </a:buClr>
                        <a:buSzPts val="1800"/>
                        <a:buFont typeface="Arial" panose="020B0604020202020204" pitchFamily="34" charset="0"/>
                        <a:buChar char="•"/>
                      </a:pPr>
                      <a:r>
                        <a:rPr lang="en-US" sz="2400" dirty="0">
                          <a:latin typeface="Georgia" panose="02040502050405020303" pitchFamily="18" charset="0"/>
                        </a:rPr>
                        <a:t>Keep h</a:t>
                      </a:r>
                      <a:r>
                        <a:rPr lang="en-US" sz="2400" u="none" strike="noStrike" cap="none" dirty="0">
                          <a:latin typeface="Georgia" panose="02040502050405020303" pitchFamily="18" charset="0"/>
                        </a:rPr>
                        <a:t>ands/feed to </a:t>
                      </a:r>
                      <a:r>
                        <a:rPr lang="en-US" sz="2400" u="none" strike="noStrike" cap="none" dirty="0" smtClean="0">
                          <a:latin typeface="Georgia" panose="02040502050405020303" pitchFamily="18" charset="0"/>
                        </a:rPr>
                        <a:t>yourself</a:t>
                      </a:r>
                      <a:endParaRPr sz="2400" dirty="0">
                        <a:latin typeface="Georgia" panose="02040502050405020303" pitchFamily="18" charset="0"/>
                      </a:endParaRPr>
                    </a:p>
                    <a:p>
                      <a:pPr marL="342900" marR="0" lvl="0" indent="-342900" algn="l" rtl="0">
                        <a:lnSpc>
                          <a:spcPct val="100000"/>
                        </a:lnSpc>
                        <a:spcBef>
                          <a:spcPts val="0"/>
                        </a:spcBef>
                        <a:spcAft>
                          <a:spcPts val="0"/>
                        </a:spcAft>
                        <a:buClr>
                          <a:srgbClr val="000000"/>
                        </a:buClr>
                        <a:buSzPts val="1800"/>
                        <a:buFont typeface="Arial" panose="020B0604020202020204" pitchFamily="34" charset="0"/>
                        <a:buChar char="•"/>
                      </a:pPr>
                      <a:r>
                        <a:rPr lang="en-US" sz="2400" dirty="0">
                          <a:latin typeface="Georgia" panose="02040502050405020303" pitchFamily="18" charset="0"/>
                        </a:rPr>
                        <a:t>U</a:t>
                      </a:r>
                      <a:r>
                        <a:rPr lang="en-US" sz="2400" u="none" strike="noStrike" cap="none" dirty="0">
                          <a:latin typeface="Georgia" panose="02040502050405020303" pitchFamily="18" charset="0"/>
                        </a:rPr>
                        <a:t>se</a:t>
                      </a:r>
                      <a:r>
                        <a:rPr lang="en-US" sz="2400" dirty="0">
                          <a:latin typeface="Georgia" panose="02040502050405020303" pitchFamily="18" charset="0"/>
                        </a:rPr>
                        <a:t> materials </a:t>
                      </a:r>
                      <a:r>
                        <a:rPr lang="en-US" sz="2400" u="none" strike="noStrike" cap="none" dirty="0">
                          <a:latin typeface="Georgia" panose="02040502050405020303" pitchFamily="18" charset="0"/>
                        </a:rPr>
                        <a:t>appropriately </a:t>
                      </a:r>
                      <a:endParaRPr sz="2400" u="none" strike="noStrike" cap="none" dirty="0">
                        <a:latin typeface="Georgia" panose="02040502050405020303" pitchFamily="18" charset="0"/>
                      </a:endParaRPr>
                    </a:p>
                  </a:txBody>
                  <a:tcPr marL="83500" marR="83500" marT="45725" marB="45725"/>
                </a:tc>
                <a:tc>
                  <a:txBody>
                    <a:bodyPr/>
                    <a:lstStyle/>
                    <a:p>
                      <a:pPr marL="342900" marR="0" lvl="0" indent="-342900" algn="l" rtl="0">
                        <a:lnSpc>
                          <a:spcPct val="100000"/>
                        </a:lnSpc>
                        <a:spcBef>
                          <a:spcPts val="0"/>
                        </a:spcBef>
                        <a:spcAft>
                          <a:spcPts val="0"/>
                        </a:spcAft>
                        <a:buClr>
                          <a:srgbClr val="000000"/>
                        </a:buClr>
                        <a:buSzPts val="1800"/>
                        <a:buFont typeface="Arial" panose="020B0604020202020204" pitchFamily="34" charset="0"/>
                        <a:buChar char="•"/>
                      </a:pPr>
                      <a:r>
                        <a:rPr lang="en-US" sz="2400" dirty="0">
                          <a:latin typeface="Georgia" panose="02040502050405020303" pitchFamily="18" charset="0"/>
                        </a:rPr>
                        <a:t>Keep h</a:t>
                      </a:r>
                      <a:r>
                        <a:rPr lang="en-US" sz="2400" u="none" strike="noStrike" cap="none" dirty="0">
                          <a:latin typeface="Georgia" panose="02040502050405020303" pitchFamily="18" charset="0"/>
                        </a:rPr>
                        <a:t>ands/feet to </a:t>
                      </a:r>
                      <a:r>
                        <a:rPr lang="en-US" sz="2400" u="none" strike="noStrike" cap="none" dirty="0" smtClean="0">
                          <a:latin typeface="Georgia" panose="02040502050405020303" pitchFamily="18" charset="0"/>
                        </a:rPr>
                        <a:t>yourself</a:t>
                      </a:r>
                      <a:endParaRPr sz="2400" dirty="0">
                        <a:latin typeface="Georgia" panose="02040502050405020303" pitchFamily="18" charset="0"/>
                      </a:endParaRPr>
                    </a:p>
                    <a:p>
                      <a:pPr marL="342900" marR="0" lvl="0" indent="-342900" algn="l" rtl="0">
                        <a:lnSpc>
                          <a:spcPct val="100000"/>
                        </a:lnSpc>
                        <a:spcBef>
                          <a:spcPts val="0"/>
                        </a:spcBef>
                        <a:spcAft>
                          <a:spcPts val="0"/>
                        </a:spcAft>
                        <a:buClr>
                          <a:srgbClr val="000000"/>
                        </a:buClr>
                        <a:buSzPts val="1800"/>
                        <a:buFont typeface="Arial" panose="020B0604020202020204" pitchFamily="34" charset="0"/>
                        <a:buChar char="•"/>
                      </a:pPr>
                      <a:r>
                        <a:rPr lang="en-US" sz="2400" dirty="0">
                          <a:latin typeface="Georgia" panose="02040502050405020303" pitchFamily="18" charset="0"/>
                        </a:rPr>
                        <a:t>Put an a</a:t>
                      </a:r>
                      <a:r>
                        <a:rPr lang="en-US" sz="2400" u="none" strike="noStrike" cap="none" dirty="0">
                          <a:latin typeface="Georgia" panose="02040502050405020303" pitchFamily="18" charset="0"/>
                        </a:rPr>
                        <a:t>ppropriate amount of food in mouth</a:t>
                      </a:r>
                      <a:endParaRPr sz="2400" u="none" strike="noStrike" cap="none" dirty="0">
                        <a:latin typeface="Georgia" panose="02040502050405020303" pitchFamily="18" charset="0"/>
                      </a:endParaRPr>
                    </a:p>
                  </a:txBody>
                  <a:tcPr marL="83500" marR="83500" marT="45725" marB="45725"/>
                </a:tc>
                <a:extLst>
                  <a:ext uri="{0D108BD9-81ED-4DB2-BD59-A6C34878D82A}">
                    <a16:rowId xmlns:a16="http://schemas.microsoft.com/office/drawing/2014/main" val="2860858380"/>
                  </a:ext>
                </a:extLst>
              </a:tr>
            </a:tbl>
          </a:graphicData>
        </a:graphic>
      </p:graphicFrame>
    </p:spTree>
    <p:extLst>
      <p:ext uri="{BB962C8B-B14F-4D97-AF65-F5344CB8AC3E}">
        <p14:creationId xmlns:p14="http://schemas.microsoft.com/office/powerpoint/2010/main" val="2954328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269"/>
        <p:cNvGrpSpPr/>
        <p:nvPr/>
      </p:nvGrpSpPr>
      <p:grpSpPr>
        <a:xfrm>
          <a:off x="0" y="0"/>
          <a:ext cx="0" cy="0"/>
          <a:chOff x="0" y="0"/>
          <a:chExt cx="0" cy="0"/>
        </a:xfrm>
      </p:grpSpPr>
      <p:sp>
        <p:nvSpPr>
          <p:cNvPr id="270" name="Google Shape;270;p40"/>
          <p:cNvSpPr txBox="1">
            <a:spLocks noGrp="1"/>
          </p:cNvSpPr>
          <p:nvPr>
            <p:ph type="title"/>
          </p:nvPr>
        </p:nvSpPr>
        <p:spPr>
          <a:xfrm>
            <a:off x="715107" y="263769"/>
            <a:ext cx="10515600" cy="969484"/>
          </a:xfrm>
          <a:prstGeom prst="rect">
            <a:avLst/>
          </a:prstGeom>
          <a:noFill/>
          <a:ln>
            <a:noFill/>
          </a:ln>
        </p:spPr>
        <p:txBody>
          <a:bodyPr spcFirstLastPara="1" wrap="square" lIns="91425" tIns="45700" rIns="91425" bIns="45700" anchor="ctr" anchorCtr="0">
            <a:noAutofit/>
          </a:bodyPr>
          <a:lstStyle/>
          <a:p>
            <a:pPr marL="0" lvl="0" indent="0" algn="ctr" rtl="0">
              <a:lnSpc>
                <a:spcPct val="89000"/>
              </a:lnSpc>
              <a:spcBef>
                <a:spcPts val="0"/>
              </a:spcBef>
              <a:spcAft>
                <a:spcPts val="0"/>
              </a:spcAft>
              <a:buClr>
                <a:schemeClr val="dk2"/>
              </a:buClr>
              <a:buSzPts val="4400"/>
              <a:buFont typeface="Source Sans Pro"/>
              <a:buNone/>
            </a:pPr>
            <a:r>
              <a:rPr lang="en-US" sz="4400" dirty="0">
                <a:latin typeface="Georgia" panose="02040502050405020303" pitchFamily="18" charset="0"/>
                <a:ea typeface="Times New Roman"/>
                <a:cs typeface="Times New Roman"/>
                <a:sym typeface="Times New Roman"/>
              </a:rPr>
              <a:t>Behavior</a:t>
            </a:r>
            <a:r>
              <a:rPr lang="en-US" sz="4400" dirty="0">
                <a:solidFill>
                  <a:schemeClr val="dk1"/>
                </a:solidFill>
                <a:latin typeface="Georgia" panose="02040502050405020303" pitchFamily="18" charset="0"/>
                <a:ea typeface="Times New Roman"/>
                <a:cs typeface="Times New Roman"/>
                <a:sym typeface="Times New Roman"/>
              </a:rPr>
              <a:t> </a:t>
            </a:r>
            <a:r>
              <a:rPr lang="en-US" sz="4400" dirty="0">
                <a:latin typeface="Georgia" panose="02040502050405020303" pitchFamily="18" charset="0"/>
                <a:ea typeface="Times New Roman"/>
                <a:cs typeface="Times New Roman"/>
                <a:sym typeface="Times New Roman"/>
              </a:rPr>
              <a:t>M</a:t>
            </a:r>
            <a:r>
              <a:rPr lang="en-US" sz="4400" dirty="0">
                <a:solidFill>
                  <a:schemeClr val="dk1"/>
                </a:solidFill>
                <a:latin typeface="Georgia" panose="02040502050405020303" pitchFamily="18" charset="0"/>
                <a:ea typeface="Times New Roman"/>
                <a:cs typeface="Times New Roman"/>
                <a:sym typeface="Times New Roman"/>
              </a:rPr>
              <a:t>atrix Across </a:t>
            </a:r>
            <a:r>
              <a:rPr lang="en-US" sz="4400" dirty="0" smtClean="0">
                <a:solidFill>
                  <a:schemeClr val="dk1"/>
                </a:solidFill>
                <a:latin typeface="Georgia" panose="02040502050405020303" pitchFamily="18" charset="0"/>
                <a:ea typeface="Times New Roman"/>
                <a:cs typeface="Times New Roman"/>
                <a:sym typeface="Times New Roman"/>
              </a:rPr>
              <a:t>Routines, Slide 2</a:t>
            </a:r>
            <a:endParaRPr sz="4400" dirty="0">
              <a:solidFill>
                <a:schemeClr val="dk1"/>
              </a:solidFill>
              <a:latin typeface="Georgia" panose="02040502050405020303" pitchFamily="18" charset="0"/>
              <a:ea typeface="Times New Roman"/>
              <a:cs typeface="Times New Roman"/>
              <a:sym typeface="Times New Roman"/>
            </a:endParaRPr>
          </a:p>
        </p:txBody>
      </p:sp>
      <p:graphicFrame>
        <p:nvGraphicFramePr>
          <p:cNvPr id="271" name="Google Shape;271;p40" descr="Behavior Matrix Table, continued"/>
          <p:cNvGraphicFramePr/>
          <p:nvPr>
            <p:extLst>
              <p:ext uri="{D42A27DB-BD31-4B8C-83A1-F6EECF244321}">
                <p14:modId xmlns:p14="http://schemas.microsoft.com/office/powerpoint/2010/main" val="1465276332"/>
              </p:ext>
            </p:extLst>
          </p:nvPr>
        </p:nvGraphicFramePr>
        <p:xfrm>
          <a:off x="982267" y="1549776"/>
          <a:ext cx="9981280" cy="3474740"/>
        </p:xfrm>
        <a:graphic>
          <a:graphicData uri="http://schemas.openxmlformats.org/drawingml/2006/table">
            <a:tbl>
              <a:tblPr firstRow="1" bandRow="1">
                <a:noFill/>
                <a:tableStyleId>{F4B3BE3E-190A-41ED-A2CD-68AEFF5F14B3}</a:tableStyleId>
              </a:tblPr>
              <a:tblGrid>
                <a:gridCol w="1996256">
                  <a:extLst>
                    <a:ext uri="{9D8B030D-6E8A-4147-A177-3AD203B41FA5}">
                      <a16:colId xmlns:a16="http://schemas.microsoft.com/office/drawing/2014/main" val="20000"/>
                    </a:ext>
                  </a:extLst>
                </a:gridCol>
                <a:gridCol w="1996256">
                  <a:extLst>
                    <a:ext uri="{9D8B030D-6E8A-4147-A177-3AD203B41FA5}">
                      <a16:colId xmlns:a16="http://schemas.microsoft.com/office/drawing/2014/main" val="20001"/>
                    </a:ext>
                  </a:extLst>
                </a:gridCol>
                <a:gridCol w="1996256">
                  <a:extLst>
                    <a:ext uri="{9D8B030D-6E8A-4147-A177-3AD203B41FA5}">
                      <a16:colId xmlns:a16="http://schemas.microsoft.com/office/drawing/2014/main" val="20002"/>
                    </a:ext>
                  </a:extLst>
                </a:gridCol>
                <a:gridCol w="1996256">
                  <a:extLst>
                    <a:ext uri="{9D8B030D-6E8A-4147-A177-3AD203B41FA5}">
                      <a16:colId xmlns:a16="http://schemas.microsoft.com/office/drawing/2014/main" val="20003"/>
                    </a:ext>
                  </a:extLst>
                </a:gridCol>
                <a:gridCol w="1996256">
                  <a:extLst>
                    <a:ext uri="{9D8B030D-6E8A-4147-A177-3AD203B41FA5}">
                      <a16:colId xmlns:a16="http://schemas.microsoft.com/office/drawing/2014/main" val="20004"/>
                    </a:ext>
                  </a:extLst>
                </a:gridCol>
              </a:tblGrid>
              <a:tr h="397741">
                <a:tc>
                  <a:txBody>
                    <a:bodyPr/>
                    <a:lstStyle/>
                    <a:p>
                      <a:pPr marL="0" marR="0" lvl="0" indent="0" algn="l" rtl="0">
                        <a:lnSpc>
                          <a:spcPct val="100000"/>
                        </a:lnSpc>
                        <a:spcBef>
                          <a:spcPts val="0"/>
                        </a:spcBef>
                        <a:spcAft>
                          <a:spcPts val="0"/>
                        </a:spcAft>
                        <a:buClr>
                          <a:srgbClr val="000000"/>
                        </a:buClr>
                        <a:buSzPts val="1800"/>
                        <a:buFont typeface="Arial"/>
                        <a:buNone/>
                      </a:pPr>
                      <a:endParaRPr sz="2400" u="none" strike="noStrike" cap="none" dirty="0">
                        <a:latin typeface="Georgia" panose="02040502050405020303" pitchFamily="18" charset="0"/>
                      </a:endParaRPr>
                    </a:p>
                  </a:txBody>
                  <a:tcPr marL="83500" marR="83500" marT="45725" marB="45725">
                    <a:solidFill>
                      <a:srgbClr val="D9D2E9"/>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2400" u="none" strike="noStrike" cap="none" dirty="0">
                          <a:solidFill>
                            <a:srgbClr val="000000"/>
                          </a:solidFill>
                          <a:latin typeface="Georgia" panose="02040502050405020303" pitchFamily="18" charset="0"/>
                        </a:rPr>
                        <a:t>Arrival</a:t>
                      </a:r>
                      <a:endParaRPr sz="2400" u="none" strike="noStrike" cap="none" dirty="0">
                        <a:solidFill>
                          <a:srgbClr val="000000"/>
                        </a:solidFill>
                        <a:latin typeface="Georgia" panose="02040502050405020303" pitchFamily="18" charset="0"/>
                      </a:endParaRPr>
                    </a:p>
                  </a:txBody>
                  <a:tcPr marL="83500" marR="83500" marT="45725" marB="45725">
                    <a:solidFill>
                      <a:srgbClr val="D9D2E9"/>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2400" u="none" strike="noStrike" cap="none" dirty="0">
                          <a:solidFill>
                            <a:srgbClr val="000000"/>
                          </a:solidFill>
                          <a:latin typeface="Georgia" panose="02040502050405020303" pitchFamily="18" charset="0"/>
                        </a:rPr>
                        <a:t>Circle</a:t>
                      </a:r>
                      <a:endParaRPr sz="2400" u="none" strike="noStrike" cap="none" dirty="0">
                        <a:solidFill>
                          <a:srgbClr val="000000"/>
                        </a:solidFill>
                        <a:latin typeface="Georgia" panose="02040502050405020303" pitchFamily="18" charset="0"/>
                      </a:endParaRPr>
                    </a:p>
                  </a:txBody>
                  <a:tcPr marL="83500" marR="83500" marT="45725" marB="45725">
                    <a:solidFill>
                      <a:srgbClr val="D9D2E9"/>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2400" u="none" strike="noStrike" cap="none" dirty="0">
                          <a:solidFill>
                            <a:srgbClr val="000000"/>
                          </a:solidFill>
                          <a:latin typeface="Georgia" panose="02040502050405020303" pitchFamily="18" charset="0"/>
                        </a:rPr>
                        <a:t>Center </a:t>
                      </a:r>
                      <a:r>
                        <a:rPr lang="en-US" sz="2400" dirty="0">
                          <a:solidFill>
                            <a:srgbClr val="000000"/>
                          </a:solidFill>
                          <a:latin typeface="Georgia" panose="02040502050405020303" pitchFamily="18" charset="0"/>
                        </a:rPr>
                        <a:t>P</a:t>
                      </a:r>
                      <a:r>
                        <a:rPr lang="en-US" sz="2400" u="none" strike="noStrike" cap="none" dirty="0">
                          <a:solidFill>
                            <a:srgbClr val="000000"/>
                          </a:solidFill>
                          <a:latin typeface="Georgia" panose="02040502050405020303" pitchFamily="18" charset="0"/>
                        </a:rPr>
                        <a:t>lay</a:t>
                      </a:r>
                      <a:endParaRPr sz="2400" u="none" strike="noStrike" cap="none" dirty="0">
                        <a:solidFill>
                          <a:srgbClr val="000000"/>
                        </a:solidFill>
                        <a:latin typeface="Georgia" panose="02040502050405020303" pitchFamily="18" charset="0"/>
                      </a:endParaRPr>
                    </a:p>
                  </a:txBody>
                  <a:tcPr marL="83500" marR="83500" marT="45725" marB="45725">
                    <a:solidFill>
                      <a:srgbClr val="D9D2E9"/>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2400" dirty="0">
                          <a:solidFill>
                            <a:srgbClr val="000000"/>
                          </a:solidFill>
                          <a:latin typeface="Georgia" panose="02040502050405020303" pitchFamily="18" charset="0"/>
                        </a:rPr>
                        <a:t>S</a:t>
                      </a:r>
                      <a:r>
                        <a:rPr lang="en-US" sz="2400" u="none" strike="noStrike" cap="none" dirty="0">
                          <a:solidFill>
                            <a:srgbClr val="000000"/>
                          </a:solidFill>
                          <a:latin typeface="Georgia" panose="02040502050405020303" pitchFamily="18" charset="0"/>
                        </a:rPr>
                        <a:t>nack</a:t>
                      </a:r>
                      <a:endParaRPr sz="2400" u="none" strike="noStrike" cap="none" dirty="0">
                        <a:solidFill>
                          <a:srgbClr val="000000"/>
                        </a:solidFill>
                        <a:latin typeface="Georgia" panose="02040502050405020303" pitchFamily="18" charset="0"/>
                      </a:endParaRPr>
                    </a:p>
                  </a:txBody>
                  <a:tcPr marL="83500" marR="83500" marT="45725" marB="45725">
                    <a:solidFill>
                      <a:srgbClr val="D9D2E9"/>
                    </a:solidFill>
                  </a:tcPr>
                </a:tc>
                <a:extLst>
                  <a:ext uri="{0D108BD9-81ED-4DB2-BD59-A6C34878D82A}">
                    <a16:rowId xmlns:a16="http://schemas.microsoft.com/office/drawing/2014/main" val="10000"/>
                  </a:ext>
                </a:extLst>
              </a:tr>
              <a:tr h="1588700">
                <a:tc>
                  <a:txBody>
                    <a:bodyPr/>
                    <a:lstStyle/>
                    <a:p>
                      <a:pPr marL="0" marR="0" lvl="0" indent="0" algn="l" rtl="0">
                        <a:lnSpc>
                          <a:spcPct val="100000"/>
                        </a:lnSpc>
                        <a:spcBef>
                          <a:spcPts val="0"/>
                        </a:spcBef>
                        <a:spcAft>
                          <a:spcPts val="0"/>
                        </a:spcAft>
                        <a:buClr>
                          <a:srgbClr val="000000"/>
                        </a:buClr>
                        <a:buSzPts val="1800"/>
                        <a:buFont typeface="Arial"/>
                        <a:buNone/>
                      </a:pPr>
                      <a:r>
                        <a:rPr lang="en-US" sz="2400" u="none" strike="noStrike" cap="none" dirty="0">
                          <a:latin typeface="Georgia" panose="02040502050405020303" pitchFamily="18" charset="0"/>
                        </a:rPr>
                        <a:t>Be </a:t>
                      </a:r>
                      <a:r>
                        <a:rPr lang="en-US" sz="2400" dirty="0">
                          <a:latin typeface="Georgia" panose="02040502050405020303" pitchFamily="18" charset="0"/>
                        </a:rPr>
                        <a:t>a team player</a:t>
                      </a:r>
                      <a:endParaRPr sz="2400" u="none" strike="noStrike" cap="none" dirty="0">
                        <a:latin typeface="Georgia" panose="02040502050405020303" pitchFamily="18" charset="0"/>
                      </a:endParaRPr>
                    </a:p>
                  </a:txBody>
                  <a:tcPr marL="83500" marR="8350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2400" u="none" strike="noStrike" cap="none" dirty="0">
                          <a:latin typeface="Georgia" panose="02040502050405020303" pitchFamily="18" charset="0"/>
                        </a:rPr>
                        <a:t>Get off </a:t>
                      </a:r>
                      <a:r>
                        <a:rPr lang="en-US" sz="2400" u="none" strike="noStrike" cap="none" dirty="0" smtClean="0">
                          <a:latin typeface="Georgia" panose="02040502050405020303" pitchFamily="18" charset="0"/>
                        </a:rPr>
                        <a:t>bus</a:t>
                      </a:r>
                    </a:p>
                    <a:p>
                      <a:pPr marL="0" marR="0" lvl="0" indent="0" algn="l" rtl="0">
                        <a:lnSpc>
                          <a:spcPct val="100000"/>
                        </a:lnSpc>
                        <a:spcBef>
                          <a:spcPts val="0"/>
                        </a:spcBef>
                        <a:spcAft>
                          <a:spcPts val="0"/>
                        </a:spcAft>
                        <a:buClr>
                          <a:srgbClr val="000000"/>
                        </a:buClr>
                        <a:buSzPts val="1800"/>
                        <a:buFont typeface="Arial"/>
                        <a:buNone/>
                      </a:pPr>
                      <a:endParaRPr sz="2400" u="none" strike="noStrike" cap="none" dirty="0">
                        <a:latin typeface="Georgia" panose="02040502050405020303" pitchFamily="18" charset="0"/>
                      </a:endParaRPr>
                    </a:p>
                    <a:p>
                      <a:pPr marL="0" marR="0" lvl="0" indent="0" algn="l" rtl="0">
                        <a:lnSpc>
                          <a:spcPct val="100000"/>
                        </a:lnSpc>
                        <a:spcBef>
                          <a:spcPts val="0"/>
                        </a:spcBef>
                        <a:spcAft>
                          <a:spcPts val="0"/>
                        </a:spcAft>
                        <a:buClr>
                          <a:srgbClr val="000000"/>
                        </a:buClr>
                        <a:buSzPts val="1800"/>
                        <a:buFont typeface="Arial"/>
                        <a:buNone/>
                      </a:pPr>
                      <a:r>
                        <a:rPr lang="en-US" sz="2400" u="none" strike="noStrike" cap="none" dirty="0">
                          <a:latin typeface="Georgia" panose="02040502050405020303" pitchFamily="18" charset="0"/>
                        </a:rPr>
                        <a:t>Hang up </a:t>
                      </a:r>
                      <a:r>
                        <a:rPr lang="en-US" sz="2400" u="none" strike="noStrike" cap="none" dirty="0" smtClean="0">
                          <a:latin typeface="Georgia" panose="02040502050405020303" pitchFamily="18" charset="0"/>
                        </a:rPr>
                        <a:t>belongings</a:t>
                      </a:r>
                    </a:p>
                    <a:p>
                      <a:pPr marL="0" marR="0" lvl="0" indent="0" algn="l" rtl="0">
                        <a:lnSpc>
                          <a:spcPct val="100000"/>
                        </a:lnSpc>
                        <a:spcBef>
                          <a:spcPts val="0"/>
                        </a:spcBef>
                        <a:spcAft>
                          <a:spcPts val="0"/>
                        </a:spcAft>
                        <a:buClr>
                          <a:srgbClr val="000000"/>
                        </a:buClr>
                        <a:buSzPts val="1800"/>
                        <a:buFont typeface="Arial"/>
                        <a:buNone/>
                      </a:pPr>
                      <a:endParaRPr sz="2400" u="none" strike="noStrike" cap="none" dirty="0">
                        <a:latin typeface="Georgia" panose="02040502050405020303" pitchFamily="18" charset="0"/>
                      </a:endParaRPr>
                    </a:p>
                    <a:p>
                      <a:pPr marL="0" marR="0" lvl="0" indent="0" algn="l" rtl="0">
                        <a:lnSpc>
                          <a:spcPct val="100000"/>
                        </a:lnSpc>
                        <a:spcBef>
                          <a:spcPts val="0"/>
                        </a:spcBef>
                        <a:spcAft>
                          <a:spcPts val="0"/>
                        </a:spcAft>
                        <a:buClr>
                          <a:srgbClr val="000000"/>
                        </a:buClr>
                        <a:buSzPts val="1800"/>
                        <a:buFont typeface="Arial"/>
                        <a:buNone/>
                      </a:pPr>
                      <a:r>
                        <a:rPr lang="en-US" sz="2400" u="none" strike="noStrike" cap="none" dirty="0">
                          <a:latin typeface="Georgia" panose="02040502050405020303" pitchFamily="18" charset="0"/>
                        </a:rPr>
                        <a:t>Go to table</a:t>
                      </a:r>
                      <a:endParaRPr sz="2400" u="none" strike="noStrike" cap="none" dirty="0">
                        <a:latin typeface="Georgia" panose="02040502050405020303" pitchFamily="18" charset="0"/>
                      </a:endParaRPr>
                    </a:p>
                  </a:txBody>
                  <a:tcPr marL="83500" marR="8350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2400" dirty="0" smtClean="0">
                          <a:latin typeface="Georgia" panose="02040502050405020303" pitchFamily="18" charset="0"/>
                        </a:rPr>
                        <a:t>Sit </a:t>
                      </a:r>
                      <a:r>
                        <a:rPr lang="en-US" sz="2400" dirty="0">
                          <a:latin typeface="Georgia" panose="02040502050405020303" pitchFamily="18" charset="0"/>
                        </a:rPr>
                        <a:t>o</a:t>
                      </a:r>
                      <a:r>
                        <a:rPr lang="en-US" sz="2400" u="none" strike="noStrike" cap="none" dirty="0">
                          <a:latin typeface="Georgia" panose="02040502050405020303" pitchFamily="18" charset="0"/>
                        </a:rPr>
                        <a:t>n bottom </a:t>
                      </a:r>
                      <a:endParaRPr lang="en-US" sz="2400" u="none" strike="noStrike" cap="none" dirty="0" smtClean="0">
                        <a:latin typeface="Georgia" panose="02040502050405020303" pitchFamily="18" charset="0"/>
                      </a:endParaRPr>
                    </a:p>
                    <a:p>
                      <a:pPr marL="0" marR="0" lvl="0" indent="0" algn="l" rtl="0">
                        <a:lnSpc>
                          <a:spcPct val="100000"/>
                        </a:lnSpc>
                        <a:spcBef>
                          <a:spcPts val="0"/>
                        </a:spcBef>
                        <a:spcAft>
                          <a:spcPts val="0"/>
                        </a:spcAft>
                        <a:buClr>
                          <a:srgbClr val="000000"/>
                        </a:buClr>
                        <a:buSzPts val="1800"/>
                        <a:buFont typeface="Arial"/>
                        <a:buNone/>
                      </a:pPr>
                      <a:endParaRPr sz="2400" u="none" strike="noStrike" cap="none" dirty="0">
                        <a:latin typeface="Georgia" panose="02040502050405020303" pitchFamily="18" charset="0"/>
                      </a:endParaRPr>
                    </a:p>
                    <a:p>
                      <a:pPr marL="0" marR="0" lvl="0" indent="0" algn="l" rtl="0">
                        <a:lnSpc>
                          <a:spcPct val="100000"/>
                        </a:lnSpc>
                        <a:spcBef>
                          <a:spcPts val="0"/>
                        </a:spcBef>
                        <a:spcAft>
                          <a:spcPts val="0"/>
                        </a:spcAft>
                        <a:buClr>
                          <a:srgbClr val="000000"/>
                        </a:buClr>
                        <a:buSzPts val="1800"/>
                        <a:buFont typeface="Arial"/>
                        <a:buNone/>
                      </a:pPr>
                      <a:r>
                        <a:rPr lang="en-US" sz="2400" u="none" strike="noStrike" cap="none" dirty="0">
                          <a:latin typeface="Georgia" panose="02040502050405020303" pitchFamily="18" charset="0"/>
                        </a:rPr>
                        <a:t>Eyes on </a:t>
                      </a:r>
                      <a:r>
                        <a:rPr lang="en-US" sz="2400" u="none" strike="noStrike" cap="none" dirty="0" smtClean="0">
                          <a:latin typeface="Georgia" panose="02040502050405020303" pitchFamily="18" charset="0"/>
                        </a:rPr>
                        <a:t>teacher</a:t>
                      </a:r>
                    </a:p>
                    <a:p>
                      <a:pPr marL="0" marR="0" lvl="0" indent="0" algn="l" rtl="0">
                        <a:lnSpc>
                          <a:spcPct val="100000"/>
                        </a:lnSpc>
                        <a:spcBef>
                          <a:spcPts val="0"/>
                        </a:spcBef>
                        <a:spcAft>
                          <a:spcPts val="0"/>
                        </a:spcAft>
                        <a:buClr>
                          <a:srgbClr val="000000"/>
                        </a:buClr>
                        <a:buSzPts val="1800"/>
                        <a:buFont typeface="Arial"/>
                        <a:buNone/>
                      </a:pPr>
                      <a:endParaRPr sz="2400" u="none" strike="noStrike" cap="none" dirty="0">
                        <a:latin typeface="Georgia" panose="02040502050405020303" pitchFamily="18" charset="0"/>
                      </a:endParaRPr>
                    </a:p>
                    <a:p>
                      <a:pPr marL="0" marR="0" lvl="0" indent="0" algn="l" rtl="0">
                        <a:lnSpc>
                          <a:spcPct val="100000"/>
                        </a:lnSpc>
                        <a:spcBef>
                          <a:spcPts val="0"/>
                        </a:spcBef>
                        <a:spcAft>
                          <a:spcPts val="0"/>
                        </a:spcAft>
                        <a:buClr>
                          <a:srgbClr val="000000"/>
                        </a:buClr>
                        <a:buSzPts val="1800"/>
                        <a:buFont typeface="Arial"/>
                        <a:buNone/>
                      </a:pPr>
                      <a:r>
                        <a:rPr lang="en-US" sz="2400" u="none" strike="noStrike" cap="none" dirty="0">
                          <a:latin typeface="Georgia" panose="02040502050405020303" pitchFamily="18" charset="0"/>
                        </a:rPr>
                        <a:t>Raise hand to talk </a:t>
                      </a:r>
                      <a:endParaRPr sz="2400" u="none" strike="noStrike" cap="none" dirty="0">
                        <a:latin typeface="Georgia" panose="02040502050405020303" pitchFamily="18" charset="0"/>
                      </a:endParaRPr>
                    </a:p>
                  </a:txBody>
                  <a:tcPr marL="83500" marR="8350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2400" u="none" strike="noStrike" cap="none" dirty="0">
                          <a:latin typeface="Georgia" panose="02040502050405020303" pitchFamily="18" charset="0"/>
                        </a:rPr>
                        <a:t>Attend to activity </a:t>
                      </a:r>
                      <a:endParaRPr sz="2400" u="none" strike="noStrike" cap="none" dirty="0">
                        <a:latin typeface="Georgia" panose="02040502050405020303" pitchFamily="18" charset="0"/>
                      </a:endParaRPr>
                    </a:p>
                    <a:p>
                      <a:pPr marL="0" marR="0" lvl="0" indent="0" algn="l" rtl="0">
                        <a:lnSpc>
                          <a:spcPct val="100000"/>
                        </a:lnSpc>
                        <a:spcBef>
                          <a:spcPts val="0"/>
                        </a:spcBef>
                        <a:spcAft>
                          <a:spcPts val="0"/>
                        </a:spcAft>
                        <a:buClr>
                          <a:srgbClr val="000000"/>
                        </a:buClr>
                        <a:buSzPts val="1800"/>
                        <a:buFont typeface="Arial"/>
                        <a:buNone/>
                      </a:pPr>
                      <a:endParaRPr sz="2400" u="none" strike="noStrike" cap="none" dirty="0">
                        <a:latin typeface="Georgia" panose="02040502050405020303" pitchFamily="18" charset="0"/>
                      </a:endParaRPr>
                    </a:p>
                    <a:p>
                      <a:pPr marL="0" marR="0" lvl="0" indent="0" algn="l" rtl="0">
                        <a:lnSpc>
                          <a:spcPct val="100000"/>
                        </a:lnSpc>
                        <a:spcBef>
                          <a:spcPts val="0"/>
                        </a:spcBef>
                        <a:spcAft>
                          <a:spcPts val="0"/>
                        </a:spcAft>
                        <a:buClr>
                          <a:srgbClr val="000000"/>
                        </a:buClr>
                        <a:buSzPts val="1800"/>
                        <a:buFont typeface="Arial"/>
                        <a:buNone/>
                      </a:pPr>
                      <a:r>
                        <a:rPr lang="en-US" sz="2400" u="none" strike="noStrike" cap="none" dirty="0">
                          <a:latin typeface="Georgia" panose="02040502050405020303" pitchFamily="18" charset="0"/>
                        </a:rPr>
                        <a:t>Participate </a:t>
                      </a:r>
                      <a:endParaRPr sz="2400" u="none" strike="noStrike" cap="none" dirty="0">
                        <a:latin typeface="Georgia" panose="02040502050405020303" pitchFamily="18" charset="0"/>
                      </a:endParaRPr>
                    </a:p>
                    <a:p>
                      <a:pPr marL="0" marR="0" lvl="0" indent="0" algn="l" rtl="0">
                        <a:lnSpc>
                          <a:spcPct val="100000"/>
                        </a:lnSpc>
                        <a:spcBef>
                          <a:spcPts val="0"/>
                        </a:spcBef>
                        <a:spcAft>
                          <a:spcPts val="0"/>
                        </a:spcAft>
                        <a:buClr>
                          <a:srgbClr val="000000"/>
                        </a:buClr>
                        <a:buSzPts val="1800"/>
                        <a:buFont typeface="Arial"/>
                        <a:buNone/>
                      </a:pPr>
                      <a:endParaRPr sz="2400" u="none" strike="noStrike" cap="none" dirty="0">
                        <a:latin typeface="Georgia" panose="02040502050405020303" pitchFamily="18" charset="0"/>
                      </a:endParaRPr>
                    </a:p>
                  </a:txBody>
                  <a:tcPr marL="83500" marR="8350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2400" dirty="0">
                          <a:latin typeface="Georgia" panose="02040502050405020303" pitchFamily="18" charset="0"/>
                        </a:rPr>
                        <a:t>Put trash in trash </a:t>
                      </a:r>
                      <a:r>
                        <a:rPr lang="en-US" sz="2400" dirty="0" smtClean="0">
                          <a:latin typeface="Georgia" panose="02040502050405020303" pitchFamily="18" charset="0"/>
                        </a:rPr>
                        <a:t>can</a:t>
                      </a:r>
                    </a:p>
                    <a:p>
                      <a:pPr marL="0" marR="0" lvl="0" indent="0" algn="l" rtl="0">
                        <a:lnSpc>
                          <a:spcPct val="100000"/>
                        </a:lnSpc>
                        <a:spcBef>
                          <a:spcPts val="0"/>
                        </a:spcBef>
                        <a:spcAft>
                          <a:spcPts val="0"/>
                        </a:spcAft>
                        <a:buClr>
                          <a:srgbClr val="000000"/>
                        </a:buClr>
                        <a:buSzPts val="1800"/>
                        <a:buFont typeface="Arial"/>
                        <a:buNone/>
                      </a:pPr>
                      <a:r>
                        <a:rPr lang="en-US" sz="2400" dirty="0" smtClean="0">
                          <a:latin typeface="Georgia" panose="02040502050405020303" pitchFamily="18" charset="0"/>
                        </a:rPr>
                        <a:t> </a:t>
                      </a:r>
                      <a:endParaRPr sz="2400" dirty="0">
                        <a:latin typeface="Georgia" panose="02040502050405020303" pitchFamily="18" charset="0"/>
                      </a:endParaRPr>
                    </a:p>
                    <a:p>
                      <a:pPr marL="0" marR="0" lvl="0" indent="0" algn="l" rtl="0">
                        <a:lnSpc>
                          <a:spcPct val="100000"/>
                        </a:lnSpc>
                        <a:spcBef>
                          <a:spcPts val="0"/>
                        </a:spcBef>
                        <a:spcAft>
                          <a:spcPts val="0"/>
                        </a:spcAft>
                        <a:buClr>
                          <a:srgbClr val="000000"/>
                        </a:buClr>
                        <a:buSzPts val="1800"/>
                        <a:buFont typeface="Arial"/>
                        <a:buNone/>
                      </a:pPr>
                      <a:r>
                        <a:rPr lang="en-US" sz="2400" dirty="0">
                          <a:latin typeface="Georgia" panose="02040502050405020303" pitchFamily="18" charset="0"/>
                        </a:rPr>
                        <a:t>Push in chair when done</a:t>
                      </a:r>
                      <a:endParaRPr sz="2400" u="none" strike="noStrike" cap="none" dirty="0">
                        <a:latin typeface="Georgia" panose="02040502050405020303" pitchFamily="18" charset="0"/>
                      </a:endParaRPr>
                    </a:p>
                  </a:txBody>
                  <a:tcPr marL="83500" marR="83500" marT="45725" marB="45725"/>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276"/>
        <p:cNvGrpSpPr/>
        <p:nvPr/>
      </p:nvGrpSpPr>
      <p:grpSpPr>
        <a:xfrm>
          <a:off x="0" y="0"/>
          <a:ext cx="0" cy="0"/>
          <a:chOff x="0" y="0"/>
          <a:chExt cx="0" cy="0"/>
        </a:xfrm>
      </p:grpSpPr>
      <p:sp>
        <p:nvSpPr>
          <p:cNvPr id="277" name="Google Shape;277;p41"/>
          <p:cNvSpPr txBox="1">
            <a:spLocks noGrp="1"/>
          </p:cNvSpPr>
          <p:nvPr>
            <p:ph type="title"/>
          </p:nvPr>
        </p:nvSpPr>
        <p:spPr>
          <a:xfrm>
            <a:off x="838200" y="288007"/>
            <a:ext cx="10515600" cy="956899"/>
          </a:xfrm>
          <a:prstGeom prst="rect">
            <a:avLst/>
          </a:prstGeom>
          <a:noFill/>
          <a:ln>
            <a:noFill/>
          </a:ln>
        </p:spPr>
        <p:txBody>
          <a:bodyPr spcFirstLastPara="1" wrap="square" lIns="91425" tIns="45700" rIns="91425" bIns="45700" anchor="ctr" anchorCtr="0">
            <a:noAutofit/>
          </a:bodyPr>
          <a:lstStyle/>
          <a:p>
            <a:pPr marL="0" lvl="0" indent="0" algn="ctr" rtl="0">
              <a:lnSpc>
                <a:spcPct val="89000"/>
              </a:lnSpc>
              <a:spcBef>
                <a:spcPts val="0"/>
              </a:spcBef>
              <a:spcAft>
                <a:spcPts val="0"/>
              </a:spcAft>
              <a:buClr>
                <a:schemeClr val="dk2"/>
              </a:buClr>
              <a:buSzPts val="4400"/>
              <a:buFont typeface="Source Sans Pro"/>
              <a:buNone/>
            </a:pPr>
            <a:r>
              <a:rPr lang="en-US" sz="4400" dirty="0">
                <a:latin typeface="Georgia" panose="02040502050405020303" pitchFamily="18" charset="0"/>
                <a:ea typeface="Times New Roman"/>
                <a:cs typeface="Times New Roman"/>
                <a:sym typeface="Times New Roman"/>
              </a:rPr>
              <a:t>Behavior</a:t>
            </a:r>
            <a:r>
              <a:rPr lang="en-US" sz="4400" dirty="0">
                <a:solidFill>
                  <a:schemeClr val="dk1"/>
                </a:solidFill>
                <a:latin typeface="Georgia" panose="02040502050405020303" pitchFamily="18" charset="0"/>
                <a:ea typeface="Times New Roman"/>
                <a:cs typeface="Times New Roman"/>
                <a:sym typeface="Times New Roman"/>
              </a:rPr>
              <a:t> </a:t>
            </a:r>
            <a:r>
              <a:rPr lang="en-US" sz="4400" dirty="0">
                <a:latin typeface="Georgia" panose="02040502050405020303" pitchFamily="18" charset="0"/>
                <a:ea typeface="Times New Roman"/>
                <a:cs typeface="Times New Roman"/>
                <a:sym typeface="Times New Roman"/>
              </a:rPr>
              <a:t>M</a:t>
            </a:r>
            <a:r>
              <a:rPr lang="en-US" sz="4400" dirty="0">
                <a:solidFill>
                  <a:schemeClr val="dk1"/>
                </a:solidFill>
                <a:latin typeface="Georgia" panose="02040502050405020303" pitchFamily="18" charset="0"/>
                <a:ea typeface="Times New Roman"/>
                <a:cs typeface="Times New Roman"/>
                <a:sym typeface="Times New Roman"/>
              </a:rPr>
              <a:t>atrix Across Settings</a:t>
            </a:r>
            <a:endParaRPr sz="4400" dirty="0">
              <a:solidFill>
                <a:schemeClr val="dk1"/>
              </a:solidFill>
              <a:latin typeface="Georgia" panose="02040502050405020303" pitchFamily="18" charset="0"/>
              <a:ea typeface="Times New Roman"/>
              <a:cs typeface="Times New Roman"/>
              <a:sym typeface="Times New Roman"/>
            </a:endParaRPr>
          </a:p>
        </p:txBody>
      </p:sp>
      <p:graphicFrame>
        <p:nvGraphicFramePr>
          <p:cNvPr id="278" name="Google Shape;278;p41" descr="Example of a table to teach behavior expectations across settings. Three settings are listed across the top and three behavior expectations are listed down the side. Squares inside have examples of ways children can demonstrate or practice the behavior expectation. "/>
          <p:cNvGraphicFramePr/>
          <p:nvPr>
            <p:extLst>
              <p:ext uri="{D42A27DB-BD31-4B8C-83A1-F6EECF244321}">
                <p14:modId xmlns:p14="http://schemas.microsoft.com/office/powerpoint/2010/main" val="3925879129"/>
              </p:ext>
            </p:extLst>
          </p:nvPr>
        </p:nvGraphicFramePr>
        <p:xfrm>
          <a:off x="683047" y="1938970"/>
          <a:ext cx="10826588" cy="3579959"/>
        </p:xfrm>
        <a:graphic>
          <a:graphicData uri="http://schemas.openxmlformats.org/drawingml/2006/table">
            <a:tbl>
              <a:tblPr firstRow="1" bandRow="1">
                <a:noFill/>
                <a:tableStyleId>{F4B3BE3E-190A-41ED-A2CD-68AEFF5F14B3}</a:tableStyleId>
              </a:tblPr>
              <a:tblGrid>
                <a:gridCol w="2706647">
                  <a:extLst>
                    <a:ext uri="{9D8B030D-6E8A-4147-A177-3AD203B41FA5}">
                      <a16:colId xmlns:a16="http://schemas.microsoft.com/office/drawing/2014/main" val="20000"/>
                    </a:ext>
                  </a:extLst>
                </a:gridCol>
                <a:gridCol w="2706647">
                  <a:extLst>
                    <a:ext uri="{9D8B030D-6E8A-4147-A177-3AD203B41FA5}">
                      <a16:colId xmlns:a16="http://schemas.microsoft.com/office/drawing/2014/main" val="20001"/>
                    </a:ext>
                  </a:extLst>
                </a:gridCol>
                <a:gridCol w="2706647">
                  <a:extLst>
                    <a:ext uri="{9D8B030D-6E8A-4147-A177-3AD203B41FA5}">
                      <a16:colId xmlns:a16="http://schemas.microsoft.com/office/drawing/2014/main" val="20002"/>
                    </a:ext>
                  </a:extLst>
                </a:gridCol>
                <a:gridCol w="2706647">
                  <a:extLst>
                    <a:ext uri="{9D8B030D-6E8A-4147-A177-3AD203B41FA5}">
                      <a16:colId xmlns:a16="http://schemas.microsoft.com/office/drawing/2014/main" val="20003"/>
                    </a:ext>
                  </a:extLst>
                </a:gridCol>
              </a:tblGrid>
              <a:tr h="914399">
                <a:tc>
                  <a:txBody>
                    <a:bodyPr/>
                    <a:lstStyle/>
                    <a:p>
                      <a:pPr marL="0" marR="0" lvl="0" indent="0" algn="l" rtl="0">
                        <a:lnSpc>
                          <a:spcPct val="100000"/>
                        </a:lnSpc>
                        <a:spcBef>
                          <a:spcPts val="0"/>
                        </a:spcBef>
                        <a:spcAft>
                          <a:spcPts val="0"/>
                        </a:spcAft>
                        <a:buClr>
                          <a:srgbClr val="000000"/>
                        </a:buClr>
                        <a:buSzPts val="1800"/>
                        <a:buFont typeface="Arial"/>
                        <a:buNone/>
                      </a:pPr>
                      <a:r>
                        <a:rPr lang="en-US" sz="2400" dirty="0">
                          <a:solidFill>
                            <a:srgbClr val="000000"/>
                          </a:solidFill>
                          <a:latin typeface="Georgia" panose="02040502050405020303" pitchFamily="18" charset="0"/>
                        </a:rPr>
                        <a:t>Program </a:t>
                      </a:r>
                      <a:r>
                        <a:rPr lang="en-US" sz="2400" u="none" strike="noStrike" cap="none" dirty="0">
                          <a:solidFill>
                            <a:srgbClr val="000000"/>
                          </a:solidFill>
                          <a:latin typeface="Georgia" panose="02040502050405020303" pitchFamily="18" charset="0"/>
                        </a:rPr>
                        <a:t>Expectations</a:t>
                      </a:r>
                      <a:endParaRPr sz="2400" u="none" strike="noStrike" cap="none" dirty="0">
                        <a:solidFill>
                          <a:srgbClr val="000000"/>
                        </a:solidFill>
                        <a:latin typeface="Georgia" panose="02040502050405020303" pitchFamily="18" charset="0"/>
                      </a:endParaRPr>
                    </a:p>
                    <a:p>
                      <a:pPr marL="0" marR="0" lvl="0" indent="0" algn="l" rtl="0">
                        <a:lnSpc>
                          <a:spcPct val="100000"/>
                        </a:lnSpc>
                        <a:spcBef>
                          <a:spcPts val="0"/>
                        </a:spcBef>
                        <a:spcAft>
                          <a:spcPts val="0"/>
                        </a:spcAft>
                        <a:buClr>
                          <a:srgbClr val="000000"/>
                        </a:buClr>
                        <a:buSzPts val="1800"/>
                        <a:buFont typeface="Arial"/>
                        <a:buNone/>
                      </a:pPr>
                      <a:r>
                        <a:rPr lang="en-US" sz="2400" u="none" strike="noStrike" cap="none" dirty="0">
                          <a:solidFill>
                            <a:srgbClr val="000000"/>
                          </a:solidFill>
                          <a:latin typeface="Georgia" panose="02040502050405020303" pitchFamily="18" charset="0"/>
                        </a:rPr>
                        <a:t> </a:t>
                      </a:r>
                      <a:endParaRPr sz="2400" u="none" strike="noStrike" cap="none" dirty="0">
                        <a:solidFill>
                          <a:srgbClr val="000000"/>
                        </a:solidFill>
                        <a:latin typeface="Georgia" panose="02040502050405020303" pitchFamily="18" charset="0"/>
                      </a:endParaRPr>
                    </a:p>
                  </a:txBody>
                  <a:tcPr marL="83500" marR="83500" marT="45725" marB="45725">
                    <a:solidFill>
                      <a:srgbClr val="D9D2E9"/>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2400" u="none" strike="noStrike" cap="none">
                          <a:solidFill>
                            <a:srgbClr val="000000"/>
                          </a:solidFill>
                          <a:latin typeface="Georgia" panose="02040502050405020303" pitchFamily="18" charset="0"/>
                        </a:rPr>
                        <a:t>Classroo</a:t>
                      </a:r>
                      <a:r>
                        <a:rPr lang="en-US" sz="2400">
                          <a:solidFill>
                            <a:srgbClr val="000000"/>
                          </a:solidFill>
                          <a:latin typeface="Georgia" panose="02040502050405020303" pitchFamily="18" charset="0"/>
                        </a:rPr>
                        <a:t>m Rules </a:t>
                      </a:r>
                      <a:endParaRPr sz="2400" u="none" strike="noStrike" cap="none">
                        <a:solidFill>
                          <a:srgbClr val="000000"/>
                        </a:solidFill>
                        <a:latin typeface="Georgia" panose="02040502050405020303" pitchFamily="18" charset="0"/>
                      </a:endParaRPr>
                    </a:p>
                  </a:txBody>
                  <a:tcPr marL="83500" marR="83500" marT="45725" marB="45725">
                    <a:solidFill>
                      <a:srgbClr val="D9D2E9"/>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2400" u="none" strike="noStrike" cap="none">
                          <a:solidFill>
                            <a:srgbClr val="000000"/>
                          </a:solidFill>
                          <a:latin typeface="Georgia" panose="02040502050405020303" pitchFamily="18" charset="0"/>
                        </a:rPr>
                        <a:t>Playgroun</a:t>
                      </a:r>
                      <a:r>
                        <a:rPr lang="en-US" sz="2400">
                          <a:solidFill>
                            <a:srgbClr val="000000"/>
                          </a:solidFill>
                          <a:latin typeface="Georgia" panose="02040502050405020303" pitchFamily="18" charset="0"/>
                        </a:rPr>
                        <a:t>d Rules</a:t>
                      </a:r>
                      <a:endParaRPr sz="2400" u="none" strike="noStrike" cap="none">
                        <a:solidFill>
                          <a:srgbClr val="000000"/>
                        </a:solidFill>
                        <a:latin typeface="Georgia" panose="02040502050405020303" pitchFamily="18" charset="0"/>
                      </a:endParaRPr>
                    </a:p>
                  </a:txBody>
                  <a:tcPr marL="83500" marR="83500" marT="45725" marB="45725">
                    <a:solidFill>
                      <a:srgbClr val="D9D2E9"/>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2400" u="none" strike="noStrike" cap="none" dirty="0">
                          <a:solidFill>
                            <a:srgbClr val="000000"/>
                          </a:solidFill>
                          <a:latin typeface="Georgia" panose="02040502050405020303" pitchFamily="18" charset="0"/>
                        </a:rPr>
                        <a:t>Hallwa</a:t>
                      </a:r>
                      <a:r>
                        <a:rPr lang="en-US" sz="2400" dirty="0">
                          <a:solidFill>
                            <a:srgbClr val="000000"/>
                          </a:solidFill>
                          <a:latin typeface="Georgia" panose="02040502050405020303" pitchFamily="18" charset="0"/>
                        </a:rPr>
                        <a:t>y Rules</a:t>
                      </a:r>
                      <a:endParaRPr sz="2400" u="none" strike="noStrike" cap="none" dirty="0">
                        <a:solidFill>
                          <a:srgbClr val="000000"/>
                        </a:solidFill>
                        <a:latin typeface="Georgia" panose="02040502050405020303" pitchFamily="18" charset="0"/>
                      </a:endParaRPr>
                    </a:p>
                  </a:txBody>
                  <a:tcPr marL="83500" marR="83500" marT="45725" marB="45725">
                    <a:solidFill>
                      <a:srgbClr val="D9D2E9"/>
                    </a:solidFill>
                  </a:tcPr>
                </a:tc>
                <a:extLst>
                  <a:ext uri="{0D108BD9-81ED-4DB2-BD59-A6C34878D82A}">
                    <a16:rowId xmlns:a16="http://schemas.microsoft.com/office/drawing/2014/main" val="10000"/>
                  </a:ext>
                </a:extLst>
              </a:tr>
              <a:tr h="716665">
                <a:tc>
                  <a:txBody>
                    <a:bodyPr/>
                    <a:lstStyle/>
                    <a:p>
                      <a:pPr marL="0" marR="0" lvl="0" indent="0" algn="l" rtl="0">
                        <a:lnSpc>
                          <a:spcPct val="100000"/>
                        </a:lnSpc>
                        <a:spcBef>
                          <a:spcPts val="0"/>
                        </a:spcBef>
                        <a:spcAft>
                          <a:spcPts val="0"/>
                        </a:spcAft>
                        <a:buClr>
                          <a:srgbClr val="000000"/>
                        </a:buClr>
                        <a:buSzPts val="1800"/>
                        <a:buFont typeface="Arial"/>
                        <a:buNone/>
                      </a:pPr>
                      <a:r>
                        <a:rPr lang="en-US" sz="2400" u="none" strike="noStrike" cap="none">
                          <a:latin typeface="Georgia" panose="02040502050405020303" pitchFamily="18" charset="0"/>
                        </a:rPr>
                        <a:t>Be respectful</a:t>
                      </a:r>
                      <a:endParaRPr sz="2400" u="none" strike="noStrike" cap="none">
                        <a:latin typeface="Georgia" panose="02040502050405020303" pitchFamily="18" charset="0"/>
                      </a:endParaRPr>
                    </a:p>
                  </a:txBody>
                  <a:tcPr marL="83500" marR="8350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2400" u="none" strike="noStrike" cap="none" dirty="0">
                          <a:latin typeface="Georgia" panose="02040502050405020303" pitchFamily="18" charset="0"/>
                        </a:rPr>
                        <a:t>Soft touch </a:t>
                      </a:r>
                      <a:endParaRPr sz="2400" u="none" strike="noStrike" cap="none" dirty="0">
                        <a:latin typeface="Georgia" panose="02040502050405020303" pitchFamily="18" charset="0"/>
                      </a:endParaRPr>
                    </a:p>
                  </a:txBody>
                  <a:tcPr marL="83500" marR="8350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2400" u="none" strike="noStrike" cap="none" dirty="0">
                          <a:latin typeface="Georgia" panose="02040502050405020303" pitchFamily="18" charset="0"/>
                        </a:rPr>
                        <a:t>Take turns</a:t>
                      </a:r>
                      <a:endParaRPr sz="2400" u="none" strike="noStrike" cap="none" dirty="0">
                        <a:latin typeface="Georgia" panose="02040502050405020303" pitchFamily="18" charset="0"/>
                      </a:endParaRPr>
                    </a:p>
                  </a:txBody>
                  <a:tcPr marL="83500" marR="8350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2400" u="none" strike="noStrike" cap="none">
                          <a:latin typeface="Georgia" panose="02040502050405020303" pitchFamily="18" charset="0"/>
                        </a:rPr>
                        <a:t>Inside voice </a:t>
                      </a:r>
                      <a:endParaRPr sz="2400" u="none" strike="noStrike" cap="none">
                        <a:latin typeface="Georgia" panose="02040502050405020303" pitchFamily="18" charset="0"/>
                      </a:endParaRPr>
                    </a:p>
                  </a:txBody>
                  <a:tcPr marL="83500" marR="83500" marT="45725" marB="45725"/>
                </a:tc>
                <a:extLst>
                  <a:ext uri="{0D108BD9-81ED-4DB2-BD59-A6C34878D82A}">
                    <a16:rowId xmlns:a16="http://schemas.microsoft.com/office/drawing/2014/main" val="10001"/>
                  </a:ext>
                </a:extLst>
              </a:tr>
              <a:tr h="957899">
                <a:tc>
                  <a:txBody>
                    <a:bodyPr/>
                    <a:lstStyle/>
                    <a:p>
                      <a:pPr marL="0" marR="0" lvl="0" indent="0" algn="l" rtl="0">
                        <a:lnSpc>
                          <a:spcPct val="100000"/>
                        </a:lnSpc>
                        <a:spcBef>
                          <a:spcPts val="0"/>
                        </a:spcBef>
                        <a:spcAft>
                          <a:spcPts val="0"/>
                        </a:spcAft>
                        <a:buClr>
                          <a:srgbClr val="000000"/>
                        </a:buClr>
                        <a:buSzPts val="1800"/>
                        <a:buFont typeface="Arial"/>
                        <a:buNone/>
                      </a:pPr>
                      <a:r>
                        <a:rPr lang="en-US" sz="2400" u="none" strike="noStrike" cap="none" dirty="0">
                          <a:latin typeface="Georgia" panose="02040502050405020303" pitchFamily="18" charset="0"/>
                        </a:rPr>
                        <a:t>Be safe</a:t>
                      </a:r>
                      <a:endParaRPr sz="2400" u="none" strike="noStrike" cap="none" dirty="0">
                        <a:latin typeface="Georgia" panose="02040502050405020303" pitchFamily="18" charset="0"/>
                      </a:endParaRPr>
                    </a:p>
                  </a:txBody>
                  <a:tcPr marL="83500" marR="8350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2400" u="none" strike="noStrike" cap="none" dirty="0">
                          <a:latin typeface="Georgia" panose="02040502050405020303" pitchFamily="18" charset="0"/>
                        </a:rPr>
                        <a:t>Walking feet</a:t>
                      </a:r>
                      <a:endParaRPr sz="2400" u="none" strike="noStrike" cap="none" dirty="0">
                        <a:latin typeface="Georgia" panose="02040502050405020303" pitchFamily="18" charset="0"/>
                      </a:endParaRPr>
                    </a:p>
                  </a:txBody>
                  <a:tcPr marL="83500" marR="8350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2400" u="none" strike="noStrike" cap="none" dirty="0">
                          <a:latin typeface="Georgia" panose="02040502050405020303" pitchFamily="18" charset="0"/>
                        </a:rPr>
                        <a:t>Sit on bikes, </a:t>
                      </a:r>
                      <a:r>
                        <a:rPr lang="en-US" sz="2400" u="none" strike="noStrike" cap="none" dirty="0" smtClean="0">
                          <a:latin typeface="Georgia" panose="02040502050405020303" pitchFamily="18" charset="0"/>
                        </a:rPr>
                        <a:t>slide, </a:t>
                      </a:r>
                      <a:r>
                        <a:rPr lang="en-US" sz="2400" u="none" strike="noStrike" cap="none" dirty="0">
                          <a:latin typeface="Georgia" panose="02040502050405020303" pitchFamily="18" charset="0"/>
                        </a:rPr>
                        <a:t>and swings</a:t>
                      </a:r>
                      <a:endParaRPr sz="2400" u="none" strike="noStrike" cap="none" dirty="0">
                        <a:latin typeface="Georgia" panose="02040502050405020303" pitchFamily="18" charset="0"/>
                      </a:endParaRPr>
                    </a:p>
                  </a:txBody>
                  <a:tcPr marL="83500" marR="8350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2400" u="none" strike="noStrike" cap="none" dirty="0">
                          <a:latin typeface="Georgia" panose="02040502050405020303" pitchFamily="18" charset="0"/>
                        </a:rPr>
                        <a:t>Walking feet </a:t>
                      </a:r>
                      <a:endParaRPr sz="2400" u="none" strike="noStrike" cap="none" dirty="0">
                        <a:latin typeface="Georgia" panose="02040502050405020303" pitchFamily="18" charset="0"/>
                      </a:endParaRPr>
                    </a:p>
                  </a:txBody>
                  <a:tcPr marL="83500" marR="83500" marT="45725" marB="45725"/>
                </a:tc>
                <a:extLst>
                  <a:ext uri="{0D108BD9-81ED-4DB2-BD59-A6C34878D82A}">
                    <a16:rowId xmlns:a16="http://schemas.microsoft.com/office/drawing/2014/main" val="10002"/>
                  </a:ext>
                </a:extLst>
              </a:tr>
              <a:tr h="716665">
                <a:tc>
                  <a:txBody>
                    <a:bodyPr/>
                    <a:lstStyle/>
                    <a:p>
                      <a:pPr marL="0" marR="0" lvl="0" indent="0" algn="l" rtl="0">
                        <a:lnSpc>
                          <a:spcPct val="100000"/>
                        </a:lnSpc>
                        <a:spcBef>
                          <a:spcPts val="0"/>
                        </a:spcBef>
                        <a:spcAft>
                          <a:spcPts val="0"/>
                        </a:spcAft>
                        <a:buClr>
                          <a:srgbClr val="000000"/>
                        </a:buClr>
                        <a:buSzPts val="1800"/>
                        <a:buFont typeface="Arial"/>
                        <a:buNone/>
                      </a:pPr>
                      <a:r>
                        <a:rPr lang="en-US" sz="2400" u="none" strike="noStrike" cap="none">
                          <a:latin typeface="Georgia" panose="02040502050405020303" pitchFamily="18" charset="0"/>
                        </a:rPr>
                        <a:t>Be a team player</a:t>
                      </a:r>
                      <a:endParaRPr sz="2400" u="none" strike="noStrike" cap="none">
                        <a:latin typeface="Georgia" panose="02040502050405020303" pitchFamily="18" charset="0"/>
                      </a:endParaRPr>
                    </a:p>
                  </a:txBody>
                  <a:tcPr marL="83500" marR="8350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2400" u="none" strike="noStrike" cap="none">
                          <a:latin typeface="Georgia" panose="02040502050405020303" pitchFamily="18" charset="0"/>
                        </a:rPr>
                        <a:t>Help a friend</a:t>
                      </a:r>
                      <a:endParaRPr sz="2400" u="none" strike="noStrike" cap="none">
                        <a:latin typeface="Georgia" panose="02040502050405020303" pitchFamily="18" charset="0"/>
                      </a:endParaRPr>
                    </a:p>
                  </a:txBody>
                  <a:tcPr marL="83500" marR="8350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2400" u="none" strike="noStrike" cap="none">
                          <a:latin typeface="Georgia" panose="02040502050405020303" pitchFamily="18" charset="0"/>
                        </a:rPr>
                        <a:t>Help a friend</a:t>
                      </a:r>
                      <a:endParaRPr sz="2400" u="none" strike="noStrike" cap="none">
                        <a:latin typeface="Georgia" panose="02040502050405020303" pitchFamily="18" charset="0"/>
                      </a:endParaRPr>
                    </a:p>
                  </a:txBody>
                  <a:tcPr marL="83500" marR="8350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2400" u="none" strike="noStrike" cap="none" dirty="0">
                          <a:latin typeface="Georgia" panose="02040502050405020303" pitchFamily="18" charset="0"/>
                        </a:rPr>
                        <a:t>Stay together</a:t>
                      </a:r>
                      <a:endParaRPr sz="2400" u="none" strike="noStrike" cap="none" dirty="0">
                        <a:latin typeface="Georgia" panose="02040502050405020303" pitchFamily="18" charset="0"/>
                      </a:endParaRPr>
                    </a:p>
                  </a:txBody>
                  <a:tcPr marL="83500" marR="83500" marT="45725" marB="45725"/>
                </a:tc>
                <a:extLst>
                  <a:ext uri="{0D108BD9-81ED-4DB2-BD59-A6C34878D82A}">
                    <a16:rowId xmlns:a16="http://schemas.microsoft.com/office/drawing/2014/main" val="10003"/>
                  </a:ext>
                </a:extLst>
              </a:tr>
            </a:tbl>
          </a:graphicData>
        </a:graphic>
      </p:graphicFrame>
      <p:sp>
        <p:nvSpPr>
          <p:cNvPr id="279" name="Google Shape;279;p41"/>
          <p:cNvSpPr txBox="1">
            <a:spLocks noGrp="1"/>
          </p:cNvSpPr>
          <p:nvPr>
            <p:ph type="ftr" idx="11"/>
          </p:nvPr>
        </p:nvSpPr>
        <p:spPr>
          <a:xfrm>
            <a:off x="683047" y="6191095"/>
            <a:ext cx="7159691" cy="47347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2400" dirty="0">
                <a:latin typeface="Georgia" panose="02040502050405020303" pitchFamily="18" charset="0"/>
              </a:rPr>
              <a:t>Tim </a:t>
            </a:r>
            <a:r>
              <a:rPr lang="en-US" sz="2400" dirty="0" smtClean="0">
                <a:latin typeface="Georgia" panose="02040502050405020303" pitchFamily="18" charset="0"/>
              </a:rPr>
              <a:t>Andrews, </a:t>
            </a:r>
            <a:r>
              <a:rPr lang="en-US" sz="2400" dirty="0">
                <a:latin typeface="Georgia" panose="02040502050405020303" pitchFamily="18" charset="0"/>
              </a:rPr>
              <a:t>National Training </a:t>
            </a:r>
            <a:r>
              <a:rPr lang="en-US" sz="2400" dirty="0" smtClean="0">
                <a:latin typeface="Georgia" panose="02040502050405020303" pitchFamily="18" charset="0"/>
              </a:rPr>
              <a:t>Institute, </a:t>
            </a:r>
            <a:r>
              <a:rPr lang="en-US" sz="2400" dirty="0">
                <a:latin typeface="Georgia" panose="02040502050405020303" pitchFamily="18" charset="0"/>
              </a:rPr>
              <a:t>2016 </a:t>
            </a:r>
            <a:endParaRPr sz="2400"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284"/>
        <p:cNvGrpSpPr/>
        <p:nvPr/>
      </p:nvGrpSpPr>
      <p:grpSpPr>
        <a:xfrm>
          <a:off x="0" y="0"/>
          <a:ext cx="0" cy="0"/>
          <a:chOff x="0" y="0"/>
          <a:chExt cx="0" cy="0"/>
        </a:xfrm>
      </p:grpSpPr>
      <p:sp>
        <p:nvSpPr>
          <p:cNvPr id="285" name="Google Shape;285;p42"/>
          <p:cNvSpPr txBox="1">
            <a:spLocks noGrp="1"/>
          </p:cNvSpPr>
          <p:nvPr>
            <p:ph type="title"/>
          </p:nvPr>
        </p:nvSpPr>
        <p:spPr>
          <a:xfrm>
            <a:off x="838200" y="276990"/>
            <a:ext cx="10515600" cy="1000967"/>
          </a:xfrm>
          <a:prstGeom prst="rect">
            <a:avLst/>
          </a:prstGeom>
          <a:noFill/>
          <a:ln>
            <a:noFill/>
          </a:ln>
        </p:spPr>
        <p:txBody>
          <a:bodyPr spcFirstLastPara="1" wrap="square" lIns="91425" tIns="45700" rIns="91425" bIns="45700" anchor="ctr" anchorCtr="0">
            <a:noAutofit/>
          </a:bodyPr>
          <a:lstStyle/>
          <a:p>
            <a:pPr marL="0" lvl="0" indent="0" algn="ctr" rtl="0">
              <a:lnSpc>
                <a:spcPct val="89000"/>
              </a:lnSpc>
              <a:spcBef>
                <a:spcPts val="0"/>
              </a:spcBef>
              <a:spcAft>
                <a:spcPts val="0"/>
              </a:spcAft>
              <a:buClr>
                <a:schemeClr val="dk2"/>
              </a:buClr>
              <a:buSzPts val="4400"/>
              <a:buFont typeface="Source Sans Pro"/>
              <a:buNone/>
            </a:pPr>
            <a:r>
              <a:rPr lang="en-US" sz="4400" dirty="0">
                <a:latin typeface="Georgia" panose="02040502050405020303" pitchFamily="18" charset="0"/>
                <a:ea typeface="Times New Roman"/>
                <a:cs typeface="Times New Roman"/>
                <a:sym typeface="Times New Roman"/>
              </a:rPr>
              <a:t>Benefits of Using A Behavior Matrix</a:t>
            </a:r>
            <a:endParaRPr sz="4400" dirty="0">
              <a:solidFill>
                <a:schemeClr val="dk1"/>
              </a:solidFill>
              <a:latin typeface="Georgia" panose="02040502050405020303" pitchFamily="18" charset="0"/>
              <a:ea typeface="Times New Roman"/>
              <a:cs typeface="Times New Roman"/>
              <a:sym typeface="Times New Roman"/>
            </a:endParaRPr>
          </a:p>
        </p:txBody>
      </p:sp>
      <p:sp>
        <p:nvSpPr>
          <p:cNvPr id="286" name="Google Shape;286;p42"/>
          <p:cNvSpPr txBox="1">
            <a:spLocks noGrp="1"/>
          </p:cNvSpPr>
          <p:nvPr>
            <p:ph type="body" idx="1"/>
          </p:nvPr>
        </p:nvSpPr>
        <p:spPr>
          <a:xfrm>
            <a:off x="517793" y="2023929"/>
            <a:ext cx="11082969" cy="3991281"/>
          </a:xfrm>
          <a:prstGeom prst="rect">
            <a:avLst/>
          </a:prstGeom>
          <a:noFill/>
          <a:ln>
            <a:noFill/>
          </a:ln>
        </p:spPr>
        <p:txBody>
          <a:bodyPr spcFirstLastPara="1" wrap="square" lIns="91425" tIns="45700" rIns="91425" bIns="45700" anchor="t" anchorCtr="0">
            <a:noAutofit/>
          </a:bodyPr>
          <a:lstStyle/>
          <a:p>
            <a:pPr lvl="0" indent="-228600" algn="l" rtl="0">
              <a:lnSpc>
                <a:spcPct val="100000"/>
              </a:lnSpc>
              <a:spcBef>
                <a:spcPts val="0"/>
              </a:spcBef>
              <a:spcAft>
                <a:spcPts val="0"/>
              </a:spcAft>
              <a:buClr>
                <a:schemeClr val="dk2"/>
              </a:buClr>
              <a:buSzPts val="3600"/>
              <a:buFont typeface="Arial" panose="020B0604020202020204" pitchFamily="34" charset="0"/>
              <a:buChar char="•"/>
            </a:pPr>
            <a:r>
              <a:rPr lang="en-US" sz="3600" dirty="0">
                <a:solidFill>
                  <a:schemeClr val="dk1"/>
                </a:solidFill>
                <a:latin typeface="Georgia" panose="02040502050405020303" pitchFamily="18" charset="0"/>
                <a:ea typeface="Times New Roman"/>
                <a:cs typeface="Times New Roman"/>
                <a:sym typeface="Times New Roman"/>
              </a:rPr>
              <a:t>Allows for individualization of the expectations in each classroom, </a:t>
            </a:r>
            <a:r>
              <a:rPr lang="en-US" sz="3600" dirty="0" smtClean="0">
                <a:solidFill>
                  <a:schemeClr val="dk1"/>
                </a:solidFill>
                <a:latin typeface="Georgia" panose="02040502050405020303" pitchFamily="18" charset="0"/>
                <a:ea typeface="Times New Roman"/>
                <a:cs typeface="Times New Roman"/>
                <a:sym typeface="Times New Roman"/>
              </a:rPr>
              <a:t>routine, </a:t>
            </a:r>
            <a:r>
              <a:rPr lang="en-US" sz="3600" dirty="0">
                <a:solidFill>
                  <a:schemeClr val="dk1"/>
                </a:solidFill>
                <a:latin typeface="Georgia" panose="02040502050405020303" pitchFamily="18" charset="0"/>
                <a:ea typeface="Times New Roman"/>
                <a:cs typeface="Times New Roman"/>
                <a:sym typeface="Times New Roman"/>
              </a:rPr>
              <a:t>or </a:t>
            </a:r>
            <a:r>
              <a:rPr lang="en-US" sz="3600" dirty="0" smtClean="0">
                <a:solidFill>
                  <a:schemeClr val="dk1"/>
                </a:solidFill>
                <a:latin typeface="Georgia" panose="02040502050405020303" pitchFamily="18" charset="0"/>
                <a:ea typeface="Times New Roman"/>
                <a:cs typeface="Times New Roman"/>
                <a:sym typeface="Times New Roman"/>
              </a:rPr>
              <a:t>activity</a:t>
            </a:r>
          </a:p>
          <a:p>
            <a:pPr lvl="0" indent="-228600" algn="l" rtl="0">
              <a:lnSpc>
                <a:spcPct val="100000"/>
              </a:lnSpc>
              <a:spcBef>
                <a:spcPts val="0"/>
              </a:spcBef>
              <a:spcAft>
                <a:spcPts val="0"/>
              </a:spcAft>
              <a:buClr>
                <a:schemeClr val="dk2"/>
              </a:buClr>
              <a:buSzPts val="3600"/>
              <a:buFont typeface="Arial" panose="020B0604020202020204" pitchFamily="34" charset="0"/>
              <a:buChar char="•"/>
            </a:pPr>
            <a:endParaRPr lang="en-US" sz="1800" dirty="0" smtClean="0">
              <a:solidFill>
                <a:schemeClr val="dk1"/>
              </a:solidFill>
              <a:latin typeface="Georgia" panose="02040502050405020303" pitchFamily="18" charset="0"/>
              <a:ea typeface="Times New Roman"/>
              <a:cs typeface="Times New Roman"/>
              <a:sym typeface="Times New Roman"/>
            </a:endParaRPr>
          </a:p>
          <a:p>
            <a:pPr lvl="0" indent="-228600" algn="l" rtl="0">
              <a:lnSpc>
                <a:spcPct val="100000"/>
              </a:lnSpc>
              <a:spcBef>
                <a:spcPts val="0"/>
              </a:spcBef>
              <a:spcAft>
                <a:spcPts val="0"/>
              </a:spcAft>
              <a:buClr>
                <a:schemeClr val="dk2"/>
              </a:buClr>
              <a:buSzPts val="3600"/>
              <a:buFont typeface="Arial" panose="020B0604020202020204" pitchFamily="34" charset="0"/>
              <a:buChar char="•"/>
            </a:pPr>
            <a:r>
              <a:rPr lang="en-US" sz="3600" dirty="0" smtClean="0">
                <a:solidFill>
                  <a:schemeClr val="dk1"/>
                </a:solidFill>
                <a:latin typeface="Georgia" panose="02040502050405020303" pitchFamily="18" charset="0"/>
                <a:ea typeface="Times New Roman"/>
                <a:cs typeface="Times New Roman"/>
                <a:sym typeface="Times New Roman"/>
              </a:rPr>
              <a:t>Makes </a:t>
            </a:r>
            <a:r>
              <a:rPr lang="en-US" sz="3600" dirty="0">
                <a:solidFill>
                  <a:schemeClr val="dk1"/>
                </a:solidFill>
                <a:latin typeface="Georgia" panose="02040502050405020303" pitchFamily="18" charset="0"/>
                <a:ea typeface="Times New Roman"/>
                <a:cs typeface="Times New Roman"/>
                <a:sym typeface="Times New Roman"/>
              </a:rPr>
              <a:t>expectations explicit for </a:t>
            </a:r>
            <a:r>
              <a:rPr lang="en-US" sz="3600" dirty="0" smtClean="0">
                <a:solidFill>
                  <a:schemeClr val="dk1"/>
                </a:solidFill>
                <a:latin typeface="Georgia" panose="02040502050405020303" pitchFamily="18" charset="0"/>
                <a:ea typeface="Times New Roman"/>
                <a:cs typeface="Times New Roman"/>
                <a:sym typeface="Times New Roman"/>
              </a:rPr>
              <a:t>everyone</a:t>
            </a:r>
          </a:p>
          <a:p>
            <a:pPr lvl="0" indent="-228600" algn="l" rtl="0">
              <a:lnSpc>
                <a:spcPct val="100000"/>
              </a:lnSpc>
              <a:spcBef>
                <a:spcPts val="0"/>
              </a:spcBef>
              <a:spcAft>
                <a:spcPts val="0"/>
              </a:spcAft>
              <a:buClr>
                <a:schemeClr val="dk2"/>
              </a:buClr>
              <a:buSzPts val="3600"/>
              <a:buFont typeface="Arial" panose="020B0604020202020204" pitchFamily="34" charset="0"/>
              <a:buChar char="•"/>
            </a:pPr>
            <a:endParaRPr lang="en-US" sz="1800" dirty="0" smtClean="0">
              <a:solidFill>
                <a:schemeClr val="dk1"/>
              </a:solidFill>
              <a:latin typeface="Georgia" panose="02040502050405020303" pitchFamily="18" charset="0"/>
              <a:ea typeface="Times New Roman"/>
              <a:cs typeface="Times New Roman"/>
              <a:sym typeface="Times New Roman"/>
            </a:endParaRPr>
          </a:p>
          <a:p>
            <a:pPr lvl="0" indent="-228600" algn="l" rtl="0">
              <a:lnSpc>
                <a:spcPct val="100000"/>
              </a:lnSpc>
              <a:spcBef>
                <a:spcPts val="0"/>
              </a:spcBef>
              <a:spcAft>
                <a:spcPts val="0"/>
              </a:spcAft>
              <a:buClr>
                <a:schemeClr val="dk2"/>
              </a:buClr>
              <a:buSzPts val="3600"/>
              <a:buFont typeface="Arial" panose="020B0604020202020204" pitchFamily="34" charset="0"/>
              <a:buChar char="•"/>
            </a:pPr>
            <a:r>
              <a:rPr lang="en-US" sz="3600" dirty="0" smtClean="0">
                <a:solidFill>
                  <a:schemeClr val="dk1"/>
                </a:solidFill>
                <a:latin typeface="Georgia" panose="02040502050405020303" pitchFamily="18" charset="0"/>
                <a:ea typeface="Times New Roman"/>
                <a:cs typeface="Times New Roman"/>
                <a:sym typeface="Times New Roman"/>
              </a:rPr>
              <a:t>Acts </a:t>
            </a:r>
            <a:r>
              <a:rPr lang="en-US" sz="3600" dirty="0">
                <a:solidFill>
                  <a:schemeClr val="dk1"/>
                </a:solidFill>
                <a:latin typeface="Georgia" panose="02040502050405020303" pitchFamily="18" charset="0"/>
                <a:ea typeface="Times New Roman"/>
                <a:cs typeface="Times New Roman"/>
                <a:sym typeface="Times New Roman"/>
              </a:rPr>
              <a:t>as a guide when </a:t>
            </a:r>
            <a:r>
              <a:rPr lang="en-US" sz="3600" dirty="0" smtClean="0">
                <a:solidFill>
                  <a:schemeClr val="dk1"/>
                </a:solidFill>
                <a:latin typeface="Georgia" panose="02040502050405020303" pitchFamily="18" charset="0"/>
                <a:ea typeface="Times New Roman"/>
                <a:cs typeface="Times New Roman"/>
                <a:sym typeface="Times New Roman"/>
              </a:rPr>
              <a:t>teaching</a:t>
            </a:r>
          </a:p>
          <a:p>
            <a:pPr lvl="0" indent="-228600" algn="l" rtl="0">
              <a:lnSpc>
                <a:spcPct val="100000"/>
              </a:lnSpc>
              <a:spcBef>
                <a:spcPts val="0"/>
              </a:spcBef>
              <a:spcAft>
                <a:spcPts val="0"/>
              </a:spcAft>
              <a:buClr>
                <a:schemeClr val="dk2"/>
              </a:buClr>
              <a:buSzPts val="3600"/>
              <a:buFont typeface="Arial" panose="020B0604020202020204" pitchFamily="34" charset="0"/>
              <a:buChar char="•"/>
            </a:pPr>
            <a:endParaRPr lang="en-US" sz="1800" dirty="0" smtClean="0">
              <a:solidFill>
                <a:schemeClr val="dk1"/>
              </a:solidFill>
              <a:latin typeface="Georgia" panose="02040502050405020303" pitchFamily="18" charset="0"/>
              <a:ea typeface="Times New Roman"/>
              <a:cs typeface="Times New Roman"/>
              <a:sym typeface="Times New Roman"/>
            </a:endParaRPr>
          </a:p>
          <a:p>
            <a:pPr lvl="0" indent="-228600" algn="l" rtl="0">
              <a:lnSpc>
                <a:spcPct val="100000"/>
              </a:lnSpc>
              <a:spcBef>
                <a:spcPts val="0"/>
              </a:spcBef>
              <a:spcAft>
                <a:spcPts val="0"/>
              </a:spcAft>
              <a:buClr>
                <a:schemeClr val="dk2"/>
              </a:buClr>
              <a:buSzPts val="3600"/>
              <a:buFont typeface="Arial" panose="020B0604020202020204" pitchFamily="34" charset="0"/>
              <a:buChar char="•"/>
            </a:pPr>
            <a:r>
              <a:rPr lang="en-US" sz="3600" dirty="0" smtClean="0">
                <a:solidFill>
                  <a:schemeClr val="dk1"/>
                </a:solidFill>
                <a:latin typeface="Georgia" panose="02040502050405020303" pitchFamily="18" charset="0"/>
                <a:ea typeface="Times New Roman"/>
                <a:cs typeface="Times New Roman"/>
                <a:sym typeface="Times New Roman"/>
              </a:rPr>
              <a:t>Provides </a:t>
            </a:r>
            <a:r>
              <a:rPr lang="en-US" sz="3600" dirty="0">
                <a:solidFill>
                  <a:schemeClr val="dk1"/>
                </a:solidFill>
                <a:latin typeface="Georgia" panose="02040502050405020303" pitchFamily="18" charset="0"/>
                <a:ea typeface="Times New Roman"/>
                <a:cs typeface="Times New Roman"/>
                <a:sym typeface="Times New Roman"/>
              </a:rPr>
              <a:t>information for visitors</a:t>
            </a:r>
            <a:endParaRPr sz="3600" dirty="0">
              <a:solidFill>
                <a:schemeClr val="dk1"/>
              </a:solidFill>
              <a:latin typeface="Georgia" panose="02040502050405020303" pitchFamily="18" charset="0"/>
              <a:ea typeface="Times New Roman"/>
              <a:cs typeface="Times New Roman"/>
              <a:sym typeface="Times New Roman"/>
            </a:endParaRPr>
          </a:p>
        </p:txBody>
      </p:sp>
      <p:sp>
        <p:nvSpPr>
          <p:cNvPr id="287" name="Google Shape;287;p42"/>
          <p:cNvSpPr txBox="1">
            <a:spLocks noGrp="1"/>
          </p:cNvSpPr>
          <p:nvPr>
            <p:ph type="ftr" idx="11"/>
          </p:nvPr>
        </p:nvSpPr>
        <p:spPr>
          <a:xfrm>
            <a:off x="517793" y="6015209"/>
            <a:ext cx="7026007" cy="59660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2400" dirty="0">
                <a:latin typeface="Georgia" panose="02040502050405020303" pitchFamily="18" charset="0"/>
              </a:rPr>
              <a:t>Tim </a:t>
            </a:r>
            <a:r>
              <a:rPr lang="en-US" sz="2400" dirty="0" smtClean="0">
                <a:latin typeface="Georgia" panose="02040502050405020303" pitchFamily="18" charset="0"/>
              </a:rPr>
              <a:t>Andrews, </a:t>
            </a:r>
            <a:r>
              <a:rPr lang="en-US" sz="2400" dirty="0">
                <a:latin typeface="Georgia" panose="02040502050405020303" pitchFamily="18" charset="0"/>
              </a:rPr>
              <a:t>National Training </a:t>
            </a:r>
            <a:r>
              <a:rPr lang="en-US" sz="2400" dirty="0" smtClean="0">
                <a:latin typeface="Georgia" panose="02040502050405020303" pitchFamily="18" charset="0"/>
              </a:rPr>
              <a:t>Institute, </a:t>
            </a:r>
            <a:r>
              <a:rPr lang="en-US" sz="2400" dirty="0">
                <a:latin typeface="Georgia" panose="02040502050405020303" pitchFamily="18" charset="0"/>
              </a:rPr>
              <a:t>2016 </a:t>
            </a:r>
            <a:endParaRPr sz="2400"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3"/>
          <p:cNvSpPr txBox="1">
            <a:spLocks noGrp="1"/>
          </p:cNvSpPr>
          <p:nvPr>
            <p:ph type="title"/>
          </p:nvPr>
        </p:nvSpPr>
        <p:spPr>
          <a:xfrm>
            <a:off x="838200" y="365125"/>
            <a:ext cx="10515600" cy="97893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400" dirty="0" smtClean="0">
                <a:latin typeface="Georgia" panose="02040502050405020303" pitchFamily="18" charset="0"/>
                <a:ea typeface="Times New Roman"/>
                <a:cs typeface="Times New Roman"/>
                <a:sym typeface="Times New Roman"/>
              </a:rPr>
              <a:t>Teaching </a:t>
            </a:r>
            <a:r>
              <a:rPr lang="en-US" sz="4400" dirty="0">
                <a:latin typeface="Georgia" panose="02040502050405020303" pitchFamily="18" charset="0"/>
                <a:ea typeface="Times New Roman"/>
                <a:cs typeface="Times New Roman"/>
                <a:sym typeface="Times New Roman"/>
              </a:rPr>
              <a:t>Behavior Expectations </a:t>
            </a:r>
            <a:endParaRPr sz="4400" dirty="0">
              <a:latin typeface="Georgia" panose="02040502050405020303" pitchFamily="18" charset="0"/>
              <a:ea typeface="Times New Roman"/>
              <a:cs typeface="Times New Roman"/>
              <a:sym typeface="Times New Roman"/>
            </a:endParaRPr>
          </a:p>
        </p:txBody>
      </p:sp>
      <p:pic>
        <p:nvPicPr>
          <p:cNvPr id="295" name="Google Shape;295;p43" descr="&quot;&quot;"/>
          <p:cNvPicPr preferRelativeResize="0"/>
          <p:nvPr/>
        </p:nvPicPr>
        <p:blipFill rotWithShape="1">
          <a:blip r:embed="rId3">
            <a:alphaModFix/>
          </a:blip>
          <a:srcRect l="7876" r="7884"/>
          <a:stretch/>
        </p:blipFill>
        <p:spPr>
          <a:xfrm>
            <a:off x="3249976" y="1707614"/>
            <a:ext cx="6081310" cy="4527933"/>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4400" dirty="0">
                <a:solidFill>
                  <a:schemeClr val="dk1"/>
                </a:solidFill>
                <a:latin typeface="Georgia" panose="02040502050405020303" pitchFamily="18" charset="0"/>
                <a:ea typeface="Times New Roman"/>
                <a:cs typeface="Times New Roman"/>
                <a:sym typeface="Times New Roman"/>
              </a:rPr>
              <a:t>Learning Objectives</a:t>
            </a:r>
            <a:endParaRPr sz="4400" dirty="0">
              <a:solidFill>
                <a:schemeClr val="dk1"/>
              </a:solidFill>
              <a:latin typeface="Georgia" panose="02040502050405020303" pitchFamily="18" charset="0"/>
              <a:ea typeface="Times New Roman"/>
              <a:cs typeface="Times New Roman"/>
              <a:sym typeface="Times New Roman"/>
            </a:endParaRPr>
          </a:p>
        </p:txBody>
      </p:sp>
      <p:sp>
        <p:nvSpPr>
          <p:cNvPr id="92" name="Google Shape;92;p18"/>
          <p:cNvSpPr txBox="1">
            <a:spLocks noGrp="1"/>
          </p:cNvSpPr>
          <p:nvPr>
            <p:ph type="body" idx="1"/>
          </p:nvPr>
        </p:nvSpPr>
        <p:spPr>
          <a:xfrm>
            <a:off x="573794" y="1690825"/>
            <a:ext cx="10780005" cy="4757400"/>
          </a:xfrm>
          <a:prstGeom prst="rect">
            <a:avLst/>
          </a:prstGeom>
          <a:noFill/>
          <a:ln>
            <a:noFill/>
          </a:ln>
        </p:spPr>
        <p:txBody>
          <a:bodyPr spcFirstLastPara="1" wrap="square" lIns="91425" tIns="45700" rIns="91425" bIns="45700" anchor="t" anchorCtr="0">
            <a:noAutofit/>
          </a:bodyPr>
          <a:lstStyle/>
          <a:p>
            <a:pPr lvl="0" indent="-457200" algn="l" rtl="0">
              <a:lnSpc>
                <a:spcPct val="100000"/>
              </a:lnSpc>
              <a:spcBef>
                <a:spcPts val="1000"/>
              </a:spcBef>
              <a:spcAft>
                <a:spcPts val="0"/>
              </a:spcAft>
              <a:buSzPts val="3600"/>
              <a:buFont typeface="Arial" panose="020B0604020202020204" pitchFamily="34" charset="0"/>
              <a:buChar char="•"/>
            </a:pPr>
            <a:r>
              <a:rPr lang="en-US" sz="3600" dirty="0">
                <a:solidFill>
                  <a:schemeClr val="dk1"/>
                </a:solidFill>
                <a:latin typeface="Georgia" panose="02040502050405020303" pitchFamily="18" charset="0"/>
                <a:ea typeface="Times New Roman"/>
                <a:cs typeface="Times New Roman"/>
                <a:sym typeface="Times New Roman"/>
              </a:rPr>
              <a:t>Participants will learn how children develop self-regulation </a:t>
            </a:r>
            <a:r>
              <a:rPr lang="en-US" sz="3600" dirty="0" smtClean="0">
                <a:solidFill>
                  <a:schemeClr val="dk1"/>
                </a:solidFill>
                <a:latin typeface="Georgia" panose="02040502050405020303" pitchFamily="18" charset="0"/>
                <a:ea typeface="Times New Roman"/>
                <a:cs typeface="Times New Roman"/>
                <a:sym typeface="Times New Roman"/>
              </a:rPr>
              <a:t>skills</a:t>
            </a:r>
            <a:endParaRPr sz="3600" dirty="0">
              <a:solidFill>
                <a:schemeClr val="dk1"/>
              </a:solidFill>
              <a:latin typeface="Georgia" panose="02040502050405020303" pitchFamily="18" charset="0"/>
              <a:ea typeface="Times New Roman"/>
              <a:cs typeface="Times New Roman"/>
              <a:sym typeface="Times New Roman"/>
            </a:endParaRPr>
          </a:p>
          <a:p>
            <a:pPr lvl="0" indent="-457200" algn="l" rtl="0">
              <a:lnSpc>
                <a:spcPct val="100000"/>
              </a:lnSpc>
              <a:spcBef>
                <a:spcPts val="1000"/>
              </a:spcBef>
              <a:spcAft>
                <a:spcPts val="0"/>
              </a:spcAft>
              <a:buSzPts val="3600"/>
              <a:buFont typeface="Arial" panose="020B0604020202020204" pitchFamily="34" charset="0"/>
              <a:buChar char="•"/>
            </a:pPr>
            <a:r>
              <a:rPr lang="en-US" sz="3600" dirty="0">
                <a:solidFill>
                  <a:schemeClr val="dk1"/>
                </a:solidFill>
                <a:latin typeface="Georgia" panose="02040502050405020303" pitchFamily="18" charset="0"/>
                <a:ea typeface="Times New Roman"/>
                <a:cs typeface="Times New Roman"/>
                <a:sym typeface="Times New Roman"/>
              </a:rPr>
              <a:t>Participants will understand the importance of supporting children’s development of self-regulation </a:t>
            </a:r>
            <a:r>
              <a:rPr lang="en-US" sz="3600" dirty="0" smtClean="0">
                <a:solidFill>
                  <a:schemeClr val="dk1"/>
                </a:solidFill>
                <a:latin typeface="Georgia" panose="02040502050405020303" pitchFamily="18" charset="0"/>
                <a:ea typeface="Times New Roman"/>
                <a:cs typeface="Times New Roman"/>
                <a:sym typeface="Times New Roman"/>
              </a:rPr>
              <a:t>skills</a:t>
            </a:r>
            <a:endParaRPr sz="3600" dirty="0">
              <a:solidFill>
                <a:schemeClr val="dk1"/>
              </a:solidFill>
              <a:latin typeface="Georgia" panose="02040502050405020303" pitchFamily="18" charset="0"/>
              <a:ea typeface="Times New Roman"/>
              <a:cs typeface="Times New Roman"/>
              <a:sym typeface="Times New Roman"/>
            </a:endParaRPr>
          </a:p>
          <a:p>
            <a:pPr lvl="0" indent="-457200" algn="l" rtl="0">
              <a:lnSpc>
                <a:spcPct val="100000"/>
              </a:lnSpc>
              <a:spcBef>
                <a:spcPts val="1000"/>
              </a:spcBef>
              <a:spcAft>
                <a:spcPts val="0"/>
              </a:spcAft>
              <a:buSzPts val="3600"/>
              <a:buFont typeface="Arial" panose="020B0604020202020204" pitchFamily="34" charset="0"/>
              <a:buChar char="•"/>
            </a:pPr>
            <a:r>
              <a:rPr lang="en-US" sz="3600" dirty="0">
                <a:solidFill>
                  <a:schemeClr val="dk1"/>
                </a:solidFill>
                <a:latin typeface="Georgia" panose="02040502050405020303" pitchFamily="18" charset="0"/>
                <a:ea typeface="Times New Roman"/>
                <a:cs typeface="Times New Roman"/>
                <a:sym typeface="Times New Roman"/>
              </a:rPr>
              <a:t>Participants will learn how to plan instruction to teach self-regulation </a:t>
            </a:r>
            <a:r>
              <a:rPr lang="en-US" sz="3600" dirty="0" smtClean="0">
                <a:solidFill>
                  <a:schemeClr val="dk1"/>
                </a:solidFill>
                <a:latin typeface="Georgia" panose="02040502050405020303" pitchFamily="18" charset="0"/>
                <a:ea typeface="Times New Roman"/>
                <a:cs typeface="Times New Roman"/>
                <a:sym typeface="Times New Roman"/>
              </a:rPr>
              <a:t>skills</a:t>
            </a:r>
            <a:endParaRPr sz="3600" dirty="0">
              <a:solidFill>
                <a:schemeClr val="dk1"/>
              </a:solidFill>
              <a:latin typeface="Georgia" panose="02040502050405020303" pitchFamily="18" charset="0"/>
              <a:ea typeface="Times New Roman"/>
              <a:cs typeface="Times New Roman"/>
              <a:sym typeface="Times New Roman"/>
            </a:endParaRPr>
          </a:p>
          <a:p>
            <a:pPr marL="457200" lvl="0" indent="0" algn="l" rtl="0">
              <a:lnSpc>
                <a:spcPct val="100000"/>
              </a:lnSpc>
              <a:spcBef>
                <a:spcPts val="0"/>
              </a:spcBef>
              <a:spcAft>
                <a:spcPts val="0"/>
              </a:spcAft>
              <a:buNone/>
            </a:pPr>
            <a:endParaRPr sz="3600" dirty="0">
              <a:solidFill>
                <a:schemeClr val="dk1"/>
              </a:solidFill>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300"/>
        <p:cNvGrpSpPr/>
        <p:nvPr/>
      </p:nvGrpSpPr>
      <p:grpSpPr>
        <a:xfrm>
          <a:off x="0" y="0"/>
          <a:ext cx="0" cy="0"/>
          <a:chOff x="0" y="0"/>
          <a:chExt cx="0" cy="0"/>
        </a:xfrm>
      </p:grpSpPr>
      <p:sp>
        <p:nvSpPr>
          <p:cNvPr id="303" name="Google Shape;303;p44"/>
          <p:cNvSpPr txBox="1">
            <a:spLocks noGrp="1"/>
          </p:cNvSpPr>
          <p:nvPr>
            <p:ph type="body" idx="4294967295"/>
          </p:nvPr>
        </p:nvSpPr>
        <p:spPr>
          <a:xfrm>
            <a:off x="2280491" y="1471986"/>
            <a:ext cx="7458419" cy="725550"/>
          </a:xfrm>
          <a:prstGeom prst="rect">
            <a:avLst/>
          </a:prstGeom>
          <a:noFill/>
          <a:ln>
            <a:noFill/>
          </a:ln>
        </p:spPr>
        <p:txBody>
          <a:bodyPr spcFirstLastPara="1" wrap="square" lIns="91425" tIns="45700" rIns="91425" bIns="45700" anchor="t" anchorCtr="0">
            <a:noAutofit/>
          </a:bodyPr>
          <a:lstStyle/>
          <a:p>
            <a:pPr marL="384048" lvl="0" indent="-384048" algn="ctr" rtl="0">
              <a:lnSpc>
                <a:spcPct val="94000"/>
              </a:lnSpc>
              <a:spcBef>
                <a:spcPts val="0"/>
              </a:spcBef>
              <a:spcAft>
                <a:spcPts val="0"/>
              </a:spcAft>
              <a:buClr>
                <a:schemeClr val="dk2"/>
              </a:buClr>
              <a:buSzPts val="2400"/>
              <a:buFont typeface="Times"/>
              <a:buNone/>
            </a:pPr>
            <a:r>
              <a:rPr lang="en-US" sz="3600" dirty="0">
                <a:solidFill>
                  <a:schemeClr val="dk1"/>
                </a:solidFill>
                <a:latin typeface="Georgia" panose="02040502050405020303" pitchFamily="18" charset="0"/>
                <a:ea typeface="Times New Roman"/>
                <a:cs typeface="Times New Roman"/>
                <a:sym typeface="Times New Roman"/>
              </a:rPr>
              <a:t>Identifying teachable moments</a:t>
            </a:r>
            <a:endParaRPr sz="3600" dirty="0">
              <a:solidFill>
                <a:schemeClr val="dk1"/>
              </a:solidFill>
              <a:latin typeface="Georgia" panose="02040502050405020303" pitchFamily="18" charset="0"/>
              <a:ea typeface="Times New Roman"/>
              <a:cs typeface="Times New Roman"/>
              <a:sym typeface="Times New Roman"/>
            </a:endParaRPr>
          </a:p>
        </p:txBody>
      </p:sp>
      <p:grpSp>
        <p:nvGrpSpPr>
          <p:cNvPr id="3" name="Group 2" descr="The best time to teach social skills is before there is a problem (i.e., blue arrow). When behavior peaks (i.e., red arrow) and children are struggling to regulate, that’s not the time to teach. &#10;"/>
          <p:cNvGrpSpPr/>
          <p:nvPr/>
        </p:nvGrpSpPr>
        <p:grpSpPr>
          <a:xfrm>
            <a:off x="1255923" y="2589163"/>
            <a:ext cx="9177050" cy="3481131"/>
            <a:chOff x="2667000" y="2209800"/>
            <a:chExt cx="7162802" cy="2666999"/>
          </a:xfrm>
        </p:grpSpPr>
        <p:sp>
          <p:nvSpPr>
            <p:cNvPr id="306" name="Google Shape;306;p44"/>
            <p:cNvSpPr/>
            <p:nvPr/>
          </p:nvSpPr>
          <p:spPr>
            <a:xfrm>
              <a:off x="2667000" y="3276600"/>
              <a:ext cx="7162802" cy="1600199"/>
            </a:xfrm>
            <a:custGeom>
              <a:avLst/>
              <a:gdLst/>
              <a:ahLst/>
              <a:cxnLst/>
              <a:rect l="l" t="t" r="r" b="b"/>
              <a:pathLst>
                <a:path w="3602" h="924" extrusionOk="0">
                  <a:moveTo>
                    <a:pt x="0" y="837"/>
                  </a:moveTo>
                  <a:cubicBezTo>
                    <a:pt x="173" y="872"/>
                    <a:pt x="304" y="860"/>
                    <a:pt x="488" y="851"/>
                  </a:cubicBezTo>
                  <a:cubicBezTo>
                    <a:pt x="507" y="846"/>
                    <a:pt x="526" y="843"/>
                    <a:pt x="544" y="837"/>
                  </a:cubicBezTo>
                  <a:cubicBezTo>
                    <a:pt x="572" y="829"/>
                    <a:pt x="628" y="809"/>
                    <a:pt x="628" y="809"/>
                  </a:cubicBezTo>
                  <a:cubicBezTo>
                    <a:pt x="692" y="713"/>
                    <a:pt x="615" y="809"/>
                    <a:pt x="698" y="754"/>
                  </a:cubicBezTo>
                  <a:cubicBezTo>
                    <a:pt x="806" y="683"/>
                    <a:pt x="678" y="732"/>
                    <a:pt x="781" y="698"/>
                  </a:cubicBezTo>
                  <a:cubicBezTo>
                    <a:pt x="809" y="656"/>
                    <a:pt x="837" y="614"/>
                    <a:pt x="865" y="572"/>
                  </a:cubicBezTo>
                  <a:cubicBezTo>
                    <a:pt x="884" y="544"/>
                    <a:pt x="949" y="516"/>
                    <a:pt x="949" y="516"/>
                  </a:cubicBezTo>
                  <a:cubicBezTo>
                    <a:pt x="958" y="502"/>
                    <a:pt x="965" y="487"/>
                    <a:pt x="977" y="475"/>
                  </a:cubicBezTo>
                  <a:cubicBezTo>
                    <a:pt x="989" y="463"/>
                    <a:pt x="1008" y="460"/>
                    <a:pt x="1018" y="447"/>
                  </a:cubicBezTo>
                  <a:cubicBezTo>
                    <a:pt x="1027" y="435"/>
                    <a:pt x="1024" y="417"/>
                    <a:pt x="1032" y="405"/>
                  </a:cubicBezTo>
                  <a:cubicBezTo>
                    <a:pt x="1054" y="373"/>
                    <a:pt x="1085" y="356"/>
                    <a:pt x="1116" y="335"/>
                  </a:cubicBezTo>
                  <a:cubicBezTo>
                    <a:pt x="1191" y="223"/>
                    <a:pt x="1093" y="358"/>
                    <a:pt x="1186" y="265"/>
                  </a:cubicBezTo>
                  <a:cubicBezTo>
                    <a:pt x="1198" y="253"/>
                    <a:pt x="1201" y="234"/>
                    <a:pt x="1214" y="223"/>
                  </a:cubicBezTo>
                  <a:cubicBezTo>
                    <a:pt x="1226" y="214"/>
                    <a:pt x="1243" y="216"/>
                    <a:pt x="1256" y="209"/>
                  </a:cubicBezTo>
                  <a:cubicBezTo>
                    <a:pt x="1300" y="185"/>
                    <a:pt x="1334" y="142"/>
                    <a:pt x="1381" y="126"/>
                  </a:cubicBezTo>
                  <a:cubicBezTo>
                    <a:pt x="1423" y="112"/>
                    <a:pt x="1465" y="98"/>
                    <a:pt x="1507" y="84"/>
                  </a:cubicBezTo>
                  <a:cubicBezTo>
                    <a:pt x="1539" y="73"/>
                    <a:pt x="1558" y="36"/>
                    <a:pt x="1590" y="28"/>
                  </a:cubicBezTo>
                  <a:cubicBezTo>
                    <a:pt x="1660" y="10"/>
                    <a:pt x="1628" y="20"/>
                    <a:pt x="1688" y="0"/>
                  </a:cubicBezTo>
                  <a:cubicBezTo>
                    <a:pt x="1905" y="14"/>
                    <a:pt x="1968" y="0"/>
                    <a:pt x="2135" y="112"/>
                  </a:cubicBezTo>
                  <a:cubicBezTo>
                    <a:pt x="2155" y="171"/>
                    <a:pt x="2181" y="203"/>
                    <a:pt x="2232" y="237"/>
                  </a:cubicBezTo>
                  <a:cubicBezTo>
                    <a:pt x="2252" y="297"/>
                    <a:pt x="2281" y="343"/>
                    <a:pt x="2302" y="405"/>
                  </a:cubicBezTo>
                  <a:cubicBezTo>
                    <a:pt x="2311" y="431"/>
                    <a:pt x="2349" y="433"/>
                    <a:pt x="2372" y="447"/>
                  </a:cubicBezTo>
                  <a:cubicBezTo>
                    <a:pt x="2432" y="525"/>
                    <a:pt x="2407" y="480"/>
                    <a:pt x="2442" y="586"/>
                  </a:cubicBezTo>
                  <a:cubicBezTo>
                    <a:pt x="2451" y="614"/>
                    <a:pt x="2479" y="632"/>
                    <a:pt x="2497" y="656"/>
                  </a:cubicBezTo>
                  <a:cubicBezTo>
                    <a:pt x="2507" y="670"/>
                    <a:pt x="2512" y="687"/>
                    <a:pt x="2525" y="698"/>
                  </a:cubicBezTo>
                  <a:cubicBezTo>
                    <a:pt x="2568" y="735"/>
                    <a:pt x="2620" y="760"/>
                    <a:pt x="2665" y="795"/>
                  </a:cubicBezTo>
                  <a:cubicBezTo>
                    <a:pt x="2750" y="767"/>
                    <a:pt x="2843" y="797"/>
                    <a:pt x="2930" y="809"/>
                  </a:cubicBezTo>
                  <a:cubicBezTo>
                    <a:pt x="3164" y="914"/>
                    <a:pt x="3119" y="909"/>
                    <a:pt x="3516" y="921"/>
                  </a:cubicBezTo>
                  <a:cubicBezTo>
                    <a:pt x="3602" y="924"/>
                    <a:pt x="3476" y="866"/>
                    <a:pt x="3474" y="865"/>
                  </a:cubicBezTo>
                  <a:lnTo>
                    <a:pt x="3552" y="912"/>
                  </a:lnTo>
                </a:path>
              </a:pathLst>
            </a:custGeom>
            <a:noFill/>
            <a:ln w="571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panose="02040502050405020303" pitchFamily="18" charset="0"/>
                <a:ea typeface="Source Sans Pro"/>
                <a:cs typeface="Source Sans Pro"/>
                <a:sym typeface="Source Sans Pro"/>
              </a:endParaRPr>
            </a:p>
          </p:txBody>
        </p:sp>
        <p:cxnSp>
          <p:nvCxnSpPr>
            <p:cNvPr id="307" name="Google Shape;307;p44"/>
            <p:cNvCxnSpPr/>
            <p:nvPr/>
          </p:nvCxnSpPr>
          <p:spPr>
            <a:xfrm>
              <a:off x="3124200" y="3352800"/>
              <a:ext cx="0" cy="762000"/>
            </a:xfrm>
            <a:prstGeom prst="straightConnector1">
              <a:avLst/>
            </a:prstGeom>
            <a:noFill/>
            <a:ln w="76200" cap="flat" cmpd="sng">
              <a:solidFill>
                <a:schemeClr val="folHlink"/>
              </a:solidFill>
              <a:prstDash val="solid"/>
              <a:round/>
              <a:headEnd type="none" w="sm" len="sm"/>
              <a:tailEnd type="triangle" w="med" len="med"/>
            </a:ln>
          </p:spPr>
        </p:cxnSp>
        <p:cxnSp>
          <p:nvCxnSpPr>
            <p:cNvPr id="308" name="Google Shape;308;p44"/>
            <p:cNvCxnSpPr/>
            <p:nvPr/>
          </p:nvCxnSpPr>
          <p:spPr>
            <a:xfrm>
              <a:off x="3581400" y="3200400"/>
              <a:ext cx="0" cy="762000"/>
            </a:xfrm>
            <a:prstGeom prst="straightConnector1">
              <a:avLst/>
            </a:prstGeom>
            <a:noFill/>
            <a:ln w="76200" cap="flat" cmpd="sng">
              <a:solidFill>
                <a:schemeClr val="folHlink"/>
              </a:solidFill>
              <a:prstDash val="solid"/>
              <a:round/>
              <a:headEnd type="none" w="sm" len="sm"/>
              <a:tailEnd type="triangle" w="med" len="med"/>
            </a:ln>
          </p:spPr>
        </p:cxnSp>
        <p:cxnSp>
          <p:nvCxnSpPr>
            <p:cNvPr id="309" name="Google Shape;309;p44"/>
            <p:cNvCxnSpPr/>
            <p:nvPr/>
          </p:nvCxnSpPr>
          <p:spPr>
            <a:xfrm>
              <a:off x="4495800" y="2819400"/>
              <a:ext cx="0" cy="762000"/>
            </a:xfrm>
            <a:prstGeom prst="straightConnector1">
              <a:avLst/>
            </a:prstGeom>
            <a:noFill/>
            <a:ln w="76200" cap="flat" cmpd="sng">
              <a:solidFill>
                <a:srgbClr val="FFFF00"/>
              </a:solidFill>
              <a:prstDash val="solid"/>
              <a:round/>
              <a:headEnd type="none" w="sm" len="sm"/>
              <a:tailEnd type="triangle" w="med" len="med"/>
            </a:ln>
          </p:spPr>
        </p:cxnSp>
        <p:cxnSp>
          <p:nvCxnSpPr>
            <p:cNvPr id="310" name="Google Shape;310;p44"/>
            <p:cNvCxnSpPr/>
            <p:nvPr/>
          </p:nvCxnSpPr>
          <p:spPr>
            <a:xfrm>
              <a:off x="6096000" y="2209800"/>
              <a:ext cx="0" cy="762000"/>
            </a:xfrm>
            <a:prstGeom prst="straightConnector1">
              <a:avLst/>
            </a:prstGeom>
            <a:noFill/>
            <a:ln w="76200" cap="flat" cmpd="sng">
              <a:solidFill>
                <a:srgbClr val="FF3300"/>
              </a:solidFill>
              <a:prstDash val="solid"/>
              <a:round/>
              <a:headEnd type="none" w="sm" len="sm"/>
              <a:tailEnd type="triangle" w="med" len="med"/>
            </a:ln>
          </p:spPr>
        </p:cxnSp>
      </p:grpSp>
      <p:sp>
        <p:nvSpPr>
          <p:cNvPr id="311" name="Google Shape;311;p44"/>
          <p:cNvSpPr txBox="1">
            <a:spLocks noGrp="1"/>
          </p:cNvSpPr>
          <p:nvPr>
            <p:ph type="title"/>
          </p:nvPr>
        </p:nvSpPr>
        <p:spPr>
          <a:xfrm>
            <a:off x="420423" y="342165"/>
            <a:ext cx="11360700" cy="763500"/>
          </a:xfrm>
          <a:prstGeom prst="rect">
            <a:avLst/>
          </a:prstGeom>
          <a:noFill/>
          <a:ln>
            <a:noFill/>
          </a:ln>
        </p:spPr>
        <p:txBody>
          <a:bodyPr spcFirstLastPara="1" wrap="square" lIns="121900" tIns="121900" rIns="121900" bIns="121900" anchor="t" anchorCtr="0">
            <a:noAutofit/>
          </a:bodyPr>
          <a:lstStyle/>
          <a:p>
            <a:pPr marL="0" lvl="0" indent="0" algn="ctr" rtl="0">
              <a:lnSpc>
                <a:spcPct val="89000"/>
              </a:lnSpc>
              <a:spcBef>
                <a:spcPts val="0"/>
              </a:spcBef>
              <a:spcAft>
                <a:spcPts val="0"/>
              </a:spcAft>
              <a:buClr>
                <a:schemeClr val="dk2"/>
              </a:buClr>
              <a:buSzPts val="4400"/>
              <a:buFont typeface="Source Sans Pro"/>
              <a:buNone/>
            </a:pPr>
            <a:r>
              <a:rPr lang="en-US" sz="4400" dirty="0">
                <a:solidFill>
                  <a:schemeClr val="dk1"/>
                </a:solidFill>
                <a:latin typeface="Georgia" panose="02040502050405020303" pitchFamily="18" charset="0"/>
                <a:ea typeface="Times New Roman"/>
                <a:cs typeface="Times New Roman"/>
                <a:sym typeface="Times New Roman"/>
              </a:rPr>
              <a:t>When </a:t>
            </a:r>
            <a:r>
              <a:rPr lang="en-US" sz="4400" b="1" dirty="0">
                <a:latin typeface="Georgia" panose="02040502050405020303" pitchFamily="18" charset="0"/>
                <a:ea typeface="Times New Roman"/>
                <a:cs typeface="Times New Roman"/>
                <a:sym typeface="Times New Roman"/>
              </a:rPr>
              <a:t>NOT</a:t>
            </a:r>
            <a:r>
              <a:rPr lang="en-US" sz="4400" dirty="0">
                <a:solidFill>
                  <a:schemeClr val="dk1"/>
                </a:solidFill>
                <a:latin typeface="Georgia" panose="02040502050405020303" pitchFamily="18" charset="0"/>
                <a:ea typeface="Times New Roman"/>
                <a:cs typeface="Times New Roman"/>
                <a:sym typeface="Times New Roman"/>
              </a:rPr>
              <a:t> to </a:t>
            </a:r>
            <a:r>
              <a:rPr lang="en-US" sz="4400" dirty="0">
                <a:latin typeface="Georgia" panose="02040502050405020303" pitchFamily="18" charset="0"/>
                <a:ea typeface="Times New Roman"/>
                <a:cs typeface="Times New Roman"/>
                <a:sym typeface="Times New Roman"/>
              </a:rPr>
              <a:t>T</a:t>
            </a:r>
            <a:r>
              <a:rPr lang="en-US" sz="4400" dirty="0">
                <a:solidFill>
                  <a:schemeClr val="dk1"/>
                </a:solidFill>
                <a:latin typeface="Georgia" panose="02040502050405020303" pitchFamily="18" charset="0"/>
                <a:ea typeface="Times New Roman"/>
                <a:cs typeface="Times New Roman"/>
                <a:sym typeface="Times New Roman"/>
              </a:rPr>
              <a:t>each </a:t>
            </a:r>
            <a:r>
              <a:rPr lang="en-US" sz="4400" dirty="0">
                <a:latin typeface="Georgia" panose="02040502050405020303" pitchFamily="18" charset="0"/>
                <a:ea typeface="Times New Roman"/>
                <a:cs typeface="Times New Roman"/>
                <a:sym typeface="Times New Roman"/>
              </a:rPr>
              <a:t>S</a:t>
            </a:r>
            <a:r>
              <a:rPr lang="en-US" sz="4400" dirty="0">
                <a:solidFill>
                  <a:schemeClr val="dk1"/>
                </a:solidFill>
                <a:latin typeface="Georgia" panose="02040502050405020303" pitchFamily="18" charset="0"/>
                <a:ea typeface="Times New Roman"/>
                <a:cs typeface="Times New Roman"/>
                <a:sym typeface="Times New Roman"/>
              </a:rPr>
              <a:t>ocial </a:t>
            </a:r>
            <a:r>
              <a:rPr lang="en-US" sz="4400" dirty="0">
                <a:latin typeface="Georgia" panose="02040502050405020303" pitchFamily="18" charset="0"/>
                <a:ea typeface="Times New Roman"/>
                <a:cs typeface="Times New Roman"/>
                <a:sym typeface="Times New Roman"/>
              </a:rPr>
              <a:t>S</a:t>
            </a:r>
            <a:r>
              <a:rPr lang="en-US" sz="4400" dirty="0">
                <a:solidFill>
                  <a:schemeClr val="dk1"/>
                </a:solidFill>
                <a:latin typeface="Georgia" panose="02040502050405020303" pitchFamily="18" charset="0"/>
                <a:ea typeface="Times New Roman"/>
                <a:cs typeface="Times New Roman"/>
                <a:sym typeface="Times New Roman"/>
              </a:rPr>
              <a:t>kills</a:t>
            </a:r>
            <a:endParaRPr sz="4400" dirty="0">
              <a:solidFill>
                <a:schemeClr val="dk1"/>
              </a:solidFill>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4" name="Title 3"/>
          <p:cNvSpPr>
            <a:spLocks noGrp="1"/>
          </p:cNvSpPr>
          <p:nvPr>
            <p:ph type="title"/>
          </p:nvPr>
        </p:nvSpPr>
        <p:spPr>
          <a:xfrm>
            <a:off x="683046" y="194037"/>
            <a:ext cx="10327854" cy="846477"/>
          </a:xfrm>
        </p:spPr>
        <p:txBody>
          <a:bodyPr/>
          <a:lstStyle/>
          <a:p>
            <a:pPr algn="ctr"/>
            <a:r>
              <a:rPr lang="en-US" sz="4400" dirty="0" smtClean="0">
                <a:latin typeface="Georgia" panose="02040502050405020303" pitchFamily="18" charset="0"/>
                <a:hlinkClick r:id="rId3" tooltip="web link"/>
              </a:rPr>
              <a:t>Teaching Rules in Context</a:t>
            </a:r>
            <a:endParaRPr lang="en-US" sz="4400" dirty="0">
              <a:latin typeface="Georgia" panose="02040502050405020303" pitchFamily="18" charset="0"/>
            </a:endParaRPr>
          </a:p>
        </p:txBody>
      </p:sp>
      <p:sp>
        <p:nvSpPr>
          <p:cNvPr id="320" name="Google Shape;320;p45"/>
          <p:cNvSpPr txBox="1"/>
          <p:nvPr/>
        </p:nvSpPr>
        <p:spPr>
          <a:xfrm>
            <a:off x="683046" y="6114484"/>
            <a:ext cx="9603953" cy="615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400" dirty="0">
                <a:latin typeface="Georgia" panose="02040502050405020303" pitchFamily="18" charset="0"/>
                <a:ea typeface="Times New Roman"/>
                <a:cs typeface="Times New Roman"/>
                <a:sym typeface="Times New Roman"/>
              </a:rPr>
              <a:t>Retrieved from </a:t>
            </a:r>
            <a:r>
              <a:rPr lang="en-US" sz="2400" u="sng" dirty="0">
                <a:solidFill>
                  <a:schemeClr val="hlink"/>
                </a:solidFill>
                <a:latin typeface="Georgia" panose="02040502050405020303" pitchFamily="18" charset="0"/>
                <a:ea typeface="Times New Roman"/>
                <a:cs typeface="Times New Roman"/>
                <a:sym typeface="Times New Roman"/>
                <a:hlinkClick r:id="rId3" tooltip="web link"/>
              </a:rPr>
              <a:t>https://www.youtube.com/watch?v=0YUXZQ9FlB8</a:t>
            </a:r>
            <a:endParaRPr sz="2400" dirty="0">
              <a:latin typeface="Georgia" panose="02040502050405020303" pitchFamily="18" charset="0"/>
              <a:ea typeface="Times New Roman"/>
              <a:cs typeface="Times New Roman"/>
              <a:sym typeface="Times New Roman"/>
            </a:endParaRPr>
          </a:p>
        </p:txBody>
      </p:sp>
      <p:pic>
        <p:nvPicPr>
          <p:cNvPr id="2" name="Picture 1" descr="&quot;&quot;"/>
          <p:cNvPicPr>
            <a:picLocks noChangeAspect="1"/>
          </p:cNvPicPr>
          <p:nvPr/>
        </p:nvPicPr>
        <p:blipFill>
          <a:blip r:embed="rId4"/>
          <a:stretch>
            <a:fillRect/>
          </a:stretch>
        </p:blipFill>
        <p:spPr>
          <a:xfrm>
            <a:off x="1925085" y="1358536"/>
            <a:ext cx="7843775" cy="4437926"/>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325"/>
        <p:cNvGrpSpPr/>
        <p:nvPr/>
      </p:nvGrpSpPr>
      <p:grpSpPr>
        <a:xfrm>
          <a:off x="0" y="0"/>
          <a:ext cx="0" cy="0"/>
          <a:chOff x="0" y="0"/>
          <a:chExt cx="0" cy="0"/>
        </a:xfrm>
      </p:grpSpPr>
      <p:sp>
        <p:nvSpPr>
          <p:cNvPr id="326" name="Google Shape;326;p46"/>
          <p:cNvSpPr txBox="1">
            <a:spLocks noGrp="1"/>
          </p:cNvSpPr>
          <p:nvPr>
            <p:ph type="title"/>
          </p:nvPr>
        </p:nvSpPr>
        <p:spPr>
          <a:xfrm>
            <a:off x="3082150" y="317945"/>
            <a:ext cx="5081817" cy="763500"/>
          </a:xfrm>
          <a:prstGeom prst="rect">
            <a:avLst/>
          </a:prstGeom>
          <a:noFill/>
          <a:ln>
            <a:noFill/>
          </a:ln>
        </p:spPr>
        <p:txBody>
          <a:bodyPr spcFirstLastPara="1" wrap="square" lIns="91425" tIns="45700" rIns="91425" bIns="45700" anchor="ctr" anchorCtr="0">
            <a:noAutofit/>
          </a:bodyPr>
          <a:lstStyle/>
          <a:p>
            <a:pPr marL="0" lvl="0" indent="0" algn="ctr" rtl="0">
              <a:lnSpc>
                <a:spcPct val="89000"/>
              </a:lnSpc>
              <a:spcBef>
                <a:spcPts val="0"/>
              </a:spcBef>
              <a:spcAft>
                <a:spcPts val="0"/>
              </a:spcAft>
              <a:buClr>
                <a:schemeClr val="dk2"/>
              </a:buClr>
              <a:buSzPts val="4400"/>
              <a:buFont typeface="Source Sans Pro"/>
              <a:buNone/>
            </a:pPr>
            <a:r>
              <a:rPr lang="en-US" sz="4400" dirty="0">
                <a:latin typeface="Georgia" panose="02040502050405020303" pitchFamily="18" charset="0"/>
                <a:ea typeface="Times New Roman"/>
                <a:cs typeface="Times New Roman"/>
                <a:sym typeface="Times New Roman"/>
              </a:rPr>
              <a:t>Direct Teaching  </a:t>
            </a:r>
            <a:endParaRPr sz="4400" dirty="0">
              <a:solidFill>
                <a:schemeClr val="dk1"/>
              </a:solidFill>
              <a:latin typeface="Georgia" panose="02040502050405020303" pitchFamily="18" charset="0"/>
              <a:ea typeface="Times New Roman"/>
              <a:cs typeface="Times New Roman"/>
              <a:sym typeface="Times New Roman"/>
            </a:endParaRPr>
          </a:p>
        </p:txBody>
      </p:sp>
      <p:sp>
        <p:nvSpPr>
          <p:cNvPr id="327" name="Google Shape;327;p46"/>
          <p:cNvSpPr txBox="1">
            <a:spLocks noGrp="1"/>
          </p:cNvSpPr>
          <p:nvPr>
            <p:ph type="body" idx="1"/>
          </p:nvPr>
        </p:nvSpPr>
        <p:spPr>
          <a:xfrm>
            <a:off x="415600" y="1536632"/>
            <a:ext cx="5333100" cy="501840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None/>
            </a:pPr>
            <a:r>
              <a:rPr lang="en-US" sz="3600" dirty="0" smtClean="0">
                <a:solidFill>
                  <a:schemeClr val="dk1"/>
                </a:solidFill>
                <a:latin typeface="Georgia" panose="02040502050405020303" pitchFamily="18" charset="0"/>
                <a:ea typeface="Times New Roman"/>
                <a:cs typeface="Times New Roman"/>
                <a:sym typeface="Times New Roman"/>
              </a:rPr>
              <a:t>INS5</a:t>
            </a:r>
            <a:r>
              <a:rPr lang="en-US" sz="3600" dirty="0">
                <a:solidFill>
                  <a:schemeClr val="dk1"/>
                </a:solidFill>
                <a:latin typeface="Georgia" panose="02040502050405020303" pitchFamily="18" charset="0"/>
                <a:ea typeface="Times New Roman"/>
                <a:cs typeface="Times New Roman"/>
                <a:sym typeface="Times New Roman"/>
              </a:rPr>
              <a:t>. Practitioners embed instruction within and across routines, </a:t>
            </a:r>
            <a:r>
              <a:rPr lang="en-US" sz="3600" dirty="0" smtClean="0">
                <a:solidFill>
                  <a:schemeClr val="dk1"/>
                </a:solidFill>
                <a:latin typeface="Georgia" panose="02040502050405020303" pitchFamily="18" charset="0"/>
                <a:ea typeface="Times New Roman"/>
                <a:cs typeface="Times New Roman"/>
                <a:sym typeface="Times New Roman"/>
              </a:rPr>
              <a:t>activities, </a:t>
            </a:r>
            <a:r>
              <a:rPr lang="en-US" sz="3600" dirty="0">
                <a:solidFill>
                  <a:schemeClr val="dk1"/>
                </a:solidFill>
                <a:latin typeface="Georgia" panose="02040502050405020303" pitchFamily="18" charset="0"/>
                <a:ea typeface="Times New Roman"/>
                <a:cs typeface="Times New Roman"/>
                <a:sym typeface="Times New Roman"/>
              </a:rPr>
              <a:t>and environments to provide contextually relevant learning opportunities</a:t>
            </a:r>
            <a:r>
              <a:rPr lang="en-US" sz="3600" dirty="0" smtClean="0">
                <a:solidFill>
                  <a:schemeClr val="dk1"/>
                </a:solidFill>
                <a:latin typeface="Georgia" panose="02040502050405020303" pitchFamily="18" charset="0"/>
                <a:ea typeface="Times New Roman"/>
                <a:cs typeface="Times New Roman"/>
                <a:sym typeface="Times New Roman"/>
              </a:rPr>
              <a:t>.</a:t>
            </a:r>
          </a:p>
          <a:p>
            <a:pPr marL="0" lvl="0" indent="0" algn="l" rtl="0">
              <a:lnSpc>
                <a:spcPct val="100000"/>
              </a:lnSpc>
              <a:spcBef>
                <a:spcPts val="1200"/>
              </a:spcBef>
              <a:spcAft>
                <a:spcPts val="0"/>
              </a:spcAft>
              <a:buNone/>
            </a:pPr>
            <a:endParaRPr lang="en-US" sz="1800" dirty="0">
              <a:solidFill>
                <a:schemeClr val="dk1"/>
              </a:solidFill>
              <a:latin typeface="Georgia" panose="02040502050405020303" pitchFamily="18" charset="0"/>
              <a:ea typeface="Times New Roman"/>
              <a:cs typeface="Times New Roman"/>
              <a:sym typeface="Times New Roman"/>
            </a:endParaRPr>
          </a:p>
          <a:p>
            <a:pPr marL="0" lvl="0" indent="0" algn="l" rtl="0">
              <a:lnSpc>
                <a:spcPct val="100000"/>
              </a:lnSpc>
              <a:spcBef>
                <a:spcPts val="1200"/>
              </a:spcBef>
              <a:spcAft>
                <a:spcPts val="0"/>
              </a:spcAft>
              <a:buNone/>
            </a:pPr>
            <a:r>
              <a:rPr lang="en-US" sz="2400" dirty="0" smtClean="0">
                <a:solidFill>
                  <a:schemeClr val="dk1"/>
                </a:solidFill>
                <a:latin typeface="Georgia" panose="02040502050405020303" pitchFamily="18" charset="0"/>
                <a:ea typeface="Times New Roman"/>
                <a:cs typeface="Times New Roman"/>
                <a:sym typeface="Times New Roman"/>
              </a:rPr>
              <a:t>(</a:t>
            </a:r>
            <a:r>
              <a:rPr lang="en-US" sz="2400" dirty="0">
                <a:solidFill>
                  <a:schemeClr val="dk1"/>
                </a:solidFill>
                <a:latin typeface="Georgia" panose="02040502050405020303" pitchFamily="18" charset="0"/>
                <a:ea typeface="Times New Roman"/>
                <a:cs typeface="Times New Roman"/>
                <a:sym typeface="Times New Roman"/>
              </a:rPr>
              <a:t>Division for Early Childhood, 2014)</a:t>
            </a:r>
            <a:endParaRPr sz="2400" dirty="0">
              <a:solidFill>
                <a:schemeClr val="dk1"/>
              </a:solidFill>
              <a:latin typeface="Georgia" panose="02040502050405020303" pitchFamily="18" charset="0"/>
              <a:ea typeface="Times New Roman"/>
              <a:cs typeface="Times New Roman"/>
              <a:sym typeface="Times New Roman"/>
            </a:endParaRPr>
          </a:p>
        </p:txBody>
      </p:sp>
      <p:pic>
        <p:nvPicPr>
          <p:cNvPr id="328" name="Google Shape;328;p46" descr="&quot;&quot;"/>
          <p:cNvPicPr preferRelativeResize="0"/>
          <p:nvPr/>
        </p:nvPicPr>
        <p:blipFill rotWithShape="1">
          <a:blip r:embed="rId3">
            <a:alphaModFix/>
          </a:blip>
          <a:srcRect t="1037" b="1037"/>
          <a:stretch/>
        </p:blipFill>
        <p:spPr>
          <a:xfrm>
            <a:off x="5894024" y="1526649"/>
            <a:ext cx="6117775" cy="3871615"/>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7"/>
          <p:cNvSpPr txBox="1">
            <a:spLocks noGrp="1"/>
          </p:cNvSpPr>
          <p:nvPr>
            <p:ph type="title"/>
          </p:nvPr>
        </p:nvSpPr>
        <p:spPr>
          <a:xfrm>
            <a:off x="371532" y="218794"/>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4400" dirty="0">
                <a:solidFill>
                  <a:srgbClr val="000000"/>
                </a:solidFill>
                <a:latin typeface="Georgia" panose="02040502050405020303" pitchFamily="18" charset="0"/>
                <a:ea typeface="Times New Roman"/>
                <a:cs typeface="Times New Roman"/>
                <a:sym typeface="Times New Roman"/>
              </a:rPr>
              <a:t>When To Teach</a:t>
            </a:r>
            <a:endParaRPr sz="4400" dirty="0">
              <a:solidFill>
                <a:srgbClr val="000000"/>
              </a:solidFill>
              <a:latin typeface="Georgia" panose="02040502050405020303" pitchFamily="18" charset="0"/>
              <a:ea typeface="Times New Roman"/>
              <a:cs typeface="Times New Roman"/>
              <a:sym typeface="Times New Roman"/>
            </a:endParaRPr>
          </a:p>
        </p:txBody>
      </p:sp>
      <p:sp>
        <p:nvSpPr>
          <p:cNvPr id="336" name="Google Shape;336;p47"/>
          <p:cNvSpPr txBox="1">
            <a:spLocks noGrp="1"/>
          </p:cNvSpPr>
          <p:nvPr>
            <p:ph type="body" idx="1"/>
          </p:nvPr>
        </p:nvSpPr>
        <p:spPr>
          <a:xfrm>
            <a:off x="606100" y="1958941"/>
            <a:ext cx="3299150" cy="3710583"/>
          </a:xfrm>
          <a:prstGeom prst="rect">
            <a:avLst/>
          </a:prstGeom>
        </p:spPr>
        <p:txBody>
          <a:bodyPr spcFirstLastPara="1" wrap="square" lIns="121900" tIns="121900" rIns="121900" bIns="121900" anchor="t" anchorCtr="0">
            <a:noAutofit/>
          </a:bodyPr>
          <a:lstStyle/>
          <a:p>
            <a:pPr marL="571500" lvl="0" indent="-571500" algn="l" rtl="0">
              <a:lnSpc>
                <a:spcPct val="100000"/>
              </a:lnSpc>
              <a:spcBef>
                <a:spcPts val="0"/>
              </a:spcBef>
              <a:spcAft>
                <a:spcPts val="0"/>
              </a:spcAft>
              <a:buClr>
                <a:srgbClr val="000000"/>
              </a:buClr>
              <a:buSzPts val="3600"/>
              <a:buFont typeface="Arial" panose="020B0604020202020204" pitchFamily="34" charset="0"/>
              <a:buChar char="•"/>
            </a:pPr>
            <a:r>
              <a:rPr lang="en-US" sz="3600" dirty="0" smtClean="0">
                <a:solidFill>
                  <a:srgbClr val="000000"/>
                </a:solidFill>
                <a:latin typeface="Georgia" panose="02040502050405020303" pitchFamily="18" charset="0"/>
                <a:ea typeface="Times New Roman"/>
                <a:cs typeface="Times New Roman"/>
                <a:sym typeface="Times New Roman"/>
              </a:rPr>
              <a:t>Plan</a:t>
            </a:r>
          </a:p>
          <a:p>
            <a:pPr marL="571500" lvl="0" indent="-571500" algn="l" rtl="0">
              <a:lnSpc>
                <a:spcPct val="100000"/>
              </a:lnSpc>
              <a:spcBef>
                <a:spcPts val="0"/>
              </a:spcBef>
              <a:spcAft>
                <a:spcPts val="0"/>
              </a:spcAft>
              <a:buClr>
                <a:srgbClr val="000000"/>
              </a:buClr>
              <a:buSzPts val="3600"/>
              <a:buFont typeface="Arial" panose="020B0604020202020204" pitchFamily="34" charset="0"/>
              <a:buChar char="•"/>
            </a:pPr>
            <a:endParaRPr sz="1800" dirty="0">
              <a:solidFill>
                <a:srgbClr val="000000"/>
              </a:solidFill>
              <a:latin typeface="Georgia" panose="02040502050405020303" pitchFamily="18" charset="0"/>
              <a:ea typeface="Times New Roman"/>
              <a:cs typeface="Times New Roman"/>
              <a:sym typeface="Times New Roman"/>
            </a:endParaRPr>
          </a:p>
          <a:p>
            <a:pPr marL="571500" lvl="0" indent="-571500" algn="l" rtl="0">
              <a:lnSpc>
                <a:spcPct val="100000"/>
              </a:lnSpc>
              <a:spcBef>
                <a:spcPts val="0"/>
              </a:spcBef>
              <a:spcAft>
                <a:spcPts val="0"/>
              </a:spcAft>
              <a:buClr>
                <a:srgbClr val="000000"/>
              </a:buClr>
              <a:buSzPts val="3600"/>
              <a:buFont typeface="Arial" panose="020B0604020202020204" pitchFamily="34" charset="0"/>
              <a:buChar char="•"/>
            </a:pPr>
            <a:r>
              <a:rPr lang="en-US" sz="3600" dirty="0" smtClean="0">
                <a:solidFill>
                  <a:srgbClr val="000000"/>
                </a:solidFill>
                <a:latin typeface="Georgia" panose="02040502050405020303" pitchFamily="18" charset="0"/>
                <a:ea typeface="Times New Roman"/>
                <a:cs typeface="Times New Roman"/>
                <a:sym typeface="Times New Roman"/>
              </a:rPr>
              <a:t>Practice</a:t>
            </a:r>
          </a:p>
          <a:p>
            <a:pPr marL="0" lvl="0" indent="0" algn="l" rtl="0">
              <a:lnSpc>
                <a:spcPct val="100000"/>
              </a:lnSpc>
              <a:spcBef>
                <a:spcPts val="0"/>
              </a:spcBef>
              <a:spcAft>
                <a:spcPts val="0"/>
              </a:spcAft>
              <a:buClr>
                <a:srgbClr val="000000"/>
              </a:buClr>
              <a:buSzPts val="3600"/>
              <a:buNone/>
            </a:pPr>
            <a:r>
              <a:rPr lang="en-US" sz="1800" dirty="0" smtClean="0">
                <a:solidFill>
                  <a:srgbClr val="000000"/>
                </a:solidFill>
                <a:latin typeface="Georgia" panose="02040502050405020303" pitchFamily="18" charset="0"/>
                <a:ea typeface="Times New Roman"/>
                <a:cs typeface="Times New Roman"/>
                <a:sym typeface="Times New Roman"/>
              </a:rPr>
              <a:t> </a:t>
            </a:r>
            <a:endParaRPr sz="1800" dirty="0">
              <a:solidFill>
                <a:srgbClr val="000000"/>
              </a:solidFill>
              <a:latin typeface="Georgia" panose="02040502050405020303" pitchFamily="18" charset="0"/>
              <a:ea typeface="Times New Roman"/>
              <a:cs typeface="Times New Roman"/>
              <a:sym typeface="Times New Roman"/>
            </a:endParaRPr>
          </a:p>
          <a:p>
            <a:pPr marL="571500" lvl="0" indent="-571500" algn="l" rtl="0">
              <a:lnSpc>
                <a:spcPct val="100000"/>
              </a:lnSpc>
              <a:spcBef>
                <a:spcPts val="0"/>
              </a:spcBef>
              <a:spcAft>
                <a:spcPts val="0"/>
              </a:spcAft>
              <a:buClr>
                <a:srgbClr val="000000"/>
              </a:buClr>
              <a:buSzPts val="3600"/>
              <a:buFont typeface="Arial" panose="020B0604020202020204" pitchFamily="34" charset="0"/>
              <a:buChar char="•"/>
            </a:pPr>
            <a:r>
              <a:rPr lang="en-US" sz="3600" dirty="0">
                <a:solidFill>
                  <a:srgbClr val="000000"/>
                </a:solidFill>
                <a:latin typeface="Georgia" panose="02040502050405020303" pitchFamily="18" charset="0"/>
                <a:ea typeface="Times New Roman"/>
                <a:cs typeface="Times New Roman"/>
                <a:sym typeface="Times New Roman"/>
              </a:rPr>
              <a:t>Play</a:t>
            </a:r>
            <a:endParaRPr sz="3600" dirty="0">
              <a:solidFill>
                <a:srgbClr val="000000"/>
              </a:solidFill>
              <a:latin typeface="Georgia" panose="02040502050405020303" pitchFamily="18" charset="0"/>
              <a:ea typeface="Times New Roman"/>
              <a:cs typeface="Times New Roman"/>
              <a:sym typeface="Times New Roman"/>
            </a:endParaRPr>
          </a:p>
        </p:txBody>
      </p:sp>
      <p:pic>
        <p:nvPicPr>
          <p:cNvPr id="338" name="Google Shape;338;p47" descr="&quot;&quot;"/>
          <p:cNvPicPr preferRelativeResize="0"/>
          <p:nvPr/>
        </p:nvPicPr>
        <p:blipFill>
          <a:blip r:embed="rId3">
            <a:alphaModFix/>
          </a:blip>
          <a:stretch>
            <a:fillRect/>
          </a:stretch>
        </p:blipFill>
        <p:spPr>
          <a:xfrm>
            <a:off x="3734718" y="1432867"/>
            <a:ext cx="6720017" cy="4549291"/>
          </a:xfrm>
          <a:prstGeom prst="rect">
            <a:avLst/>
          </a:prstGeom>
          <a:noFill/>
          <a:ln>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343"/>
        <p:cNvGrpSpPr/>
        <p:nvPr/>
      </p:nvGrpSpPr>
      <p:grpSpPr>
        <a:xfrm>
          <a:off x="0" y="0"/>
          <a:ext cx="0" cy="0"/>
          <a:chOff x="0" y="0"/>
          <a:chExt cx="0" cy="0"/>
        </a:xfrm>
      </p:grpSpPr>
      <p:sp>
        <p:nvSpPr>
          <p:cNvPr id="344" name="Google Shape;344;p48"/>
          <p:cNvSpPr txBox="1">
            <a:spLocks noGrp="1"/>
          </p:cNvSpPr>
          <p:nvPr>
            <p:ph type="title"/>
          </p:nvPr>
        </p:nvSpPr>
        <p:spPr>
          <a:xfrm>
            <a:off x="415600" y="273878"/>
            <a:ext cx="11360700" cy="763500"/>
          </a:xfrm>
          <a:prstGeom prst="rect">
            <a:avLst/>
          </a:prstGeom>
          <a:noFill/>
          <a:ln>
            <a:noFill/>
          </a:ln>
        </p:spPr>
        <p:txBody>
          <a:bodyPr spcFirstLastPara="1" wrap="square" lIns="91425" tIns="45700" rIns="91425" bIns="45700" anchor="ctr" anchorCtr="0">
            <a:noAutofit/>
          </a:bodyPr>
          <a:lstStyle/>
          <a:p>
            <a:pPr marL="0" lvl="0" indent="0" algn="ctr" rtl="0">
              <a:lnSpc>
                <a:spcPct val="89000"/>
              </a:lnSpc>
              <a:spcBef>
                <a:spcPts val="0"/>
              </a:spcBef>
              <a:spcAft>
                <a:spcPts val="0"/>
              </a:spcAft>
              <a:buClr>
                <a:schemeClr val="dk2"/>
              </a:buClr>
              <a:buSzPts val="4400"/>
              <a:buFont typeface="Source Sans Pro"/>
              <a:buNone/>
            </a:pPr>
            <a:r>
              <a:rPr lang="en-US" sz="4400" dirty="0">
                <a:latin typeface="Georgia" panose="02040502050405020303" pitchFamily="18" charset="0"/>
                <a:ea typeface="Times New Roman"/>
                <a:cs typeface="Times New Roman"/>
                <a:sym typeface="Times New Roman"/>
              </a:rPr>
              <a:t>Systematic Instruction</a:t>
            </a:r>
            <a:r>
              <a:rPr lang="en-US" sz="4400" dirty="0">
                <a:solidFill>
                  <a:schemeClr val="dk1"/>
                </a:solidFill>
                <a:latin typeface="Georgia" panose="02040502050405020303" pitchFamily="18" charset="0"/>
                <a:ea typeface="Times New Roman"/>
                <a:cs typeface="Times New Roman"/>
                <a:sym typeface="Times New Roman"/>
              </a:rPr>
              <a:t> </a:t>
            </a:r>
            <a:endParaRPr sz="4400" dirty="0">
              <a:solidFill>
                <a:schemeClr val="dk1"/>
              </a:solidFill>
              <a:latin typeface="Georgia" panose="02040502050405020303" pitchFamily="18" charset="0"/>
              <a:ea typeface="Times New Roman"/>
              <a:cs typeface="Times New Roman"/>
              <a:sym typeface="Times New Roman"/>
            </a:endParaRPr>
          </a:p>
        </p:txBody>
      </p:sp>
      <p:sp>
        <p:nvSpPr>
          <p:cNvPr id="345" name="Google Shape;345;p48"/>
          <p:cNvSpPr txBox="1">
            <a:spLocks noGrp="1"/>
          </p:cNvSpPr>
          <p:nvPr>
            <p:ph type="body" idx="1"/>
          </p:nvPr>
        </p:nvSpPr>
        <p:spPr>
          <a:xfrm>
            <a:off x="415600" y="1944257"/>
            <a:ext cx="5445373" cy="4555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3600" dirty="0">
                <a:solidFill>
                  <a:schemeClr val="dk1"/>
                </a:solidFill>
                <a:latin typeface="Georgia" panose="02040502050405020303" pitchFamily="18" charset="0"/>
                <a:ea typeface="Times New Roman"/>
                <a:cs typeface="Times New Roman"/>
                <a:sym typeface="Times New Roman"/>
              </a:rPr>
              <a:t>INS6. Practitioners use systematic instructional strategies with fidelity to teach skills and to promote child engagement and learning</a:t>
            </a:r>
            <a:r>
              <a:rPr lang="en-US" sz="3600" dirty="0" smtClean="0">
                <a:solidFill>
                  <a:schemeClr val="dk1"/>
                </a:solidFill>
                <a:latin typeface="Georgia" panose="02040502050405020303" pitchFamily="18" charset="0"/>
                <a:ea typeface="Times New Roman"/>
                <a:cs typeface="Times New Roman"/>
                <a:sym typeface="Times New Roman"/>
              </a:rPr>
              <a:t>.</a:t>
            </a:r>
          </a:p>
          <a:p>
            <a:pPr marL="0" lvl="0" indent="0" algn="l" rtl="0">
              <a:lnSpc>
                <a:spcPct val="100000"/>
              </a:lnSpc>
              <a:spcBef>
                <a:spcPts val="0"/>
              </a:spcBef>
              <a:spcAft>
                <a:spcPts val="0"/>
              </a:spcAft>
              <a:buNone/>
            </a:pPr>
            <a:r>
              <a:rPr lang="en-US" sz="1800" dirty="0" smtClean="0">
                <a:solidFill>
                  <a:schemeClr val="dk1"/>
                </a:solidFill>
                <a:latin typeface="Georgia" panose="02040502050405020303" pitchFamily="18" charset="0"/>
                <a:ea typeface="Times New Roman"/>
                <a:cs typeface="Times New Roman"/>
                <a:sym typeface="Times New Roman"/>
              </a:rPr>
              <a:t> </a:t>
            </a:r>
            <a:endParaRPr sz="1800" dirty="0">
              <a:solidFill>
                <a:schemeClr val="dk1"/>
              </a:solidFill>
              <a:latin typeface="Georgia" panose="02040502050405020303" pitchFamily="18" charset="0"/>
              <a:ea typeface="Times New Roman"/>
              <a:cs typeface="Times New Roman"/>
              <a:sym typeface="Times New Roman"/>
            </a:endParaRPr>
          </a:p>
          <a:p>
            <a:pPr marL="0" lvl="0" indent="0" algn="l" rtl="0">
              <a:lnSpc>
                <a:spcPct val="94000"/>
              </a:lnSpc>
              <a:spcBef>
                <a:spcPts val="0"/>
              </a:spcBef>
              <a:spcAft>
                <a:spcPts val="0"/>
              </a:spcAft>
              <a:buNone/>
            </a:pPr>
            <a:r>
              <a:rPr lang="en-US" sz="2400" dirty="0">
                <a:solidFill>
                  <a:schemeClr val="dk1"/>
                </a:solidFill>
                <a:latin typeface="Georgia" panose="02040502050405020303" pitchFamily="18" charset="0"/>
                <a:ea typeface="Times New Roman"/>
                <a:cs typeface="Times New Roman"/>
                <a:sym typeface="Times New Roman"/>
              </a:rPr>
              <a:t>(Division for Early Childhood, 2014) </a:t>
            </a:r>
            <a:endParaRPr sz="2400" dirty="0">
              <a:solidFill>
                <a:schemeClr val="dk1"/>
              </a:solidFill>
              <a:latin typeface="Georgia" panose="02040502050405020303" pitchFamily="18" charset="0"/>
              <a:ea typeface="Times New Roman"/>
              <a:cs typeface="Times New Roman"/>
              <a:sym typeface="Times New Roman"/>
            </a:endParaRPr>
          </a:p>
        </p:txBody>
      </p:sp>
      <p:pic>
        <p:nvPicPr>
          <p:cNvPr id="346" name="Google Shape;346;p48" descr="&quot;&quot;"/>
          <p:cNvPicPr preferRelativeResize="0"/>
          <p:nvPr/>
        </p:nvPicPr>
        <p:blipFill rotWithShape="1">
          <a:blip r:embed="rId3">
            <a:alphaModFix/>
          </a:blip>
          <a:srcRect t="9604" b="9613"/>
          <a:stretch/>
        </p:blipFill>
        <p:spPr>
          <a:xfrm>
            <a:off x="6345717" y="1525619"/>
            <a:ext cx="5430584" cy="3740444"/>
          </a:xfrm>
          <a:prstGeom prst="rect">
            <a:avLst/>
          </a:prstGeom>
          <a:noFill/>
          <a:ln>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2" name="Title 1"/>
          <p:cNvSpPr>
            <a:spLocks noGrp="1"/>
          </p:cNvSpPr>
          <p:nvPr>
            <p:ph type="title"/>
          </p:nvPr>
        </p:nvSpPr>
        <p:spPr>
          <a:xfrm>
            <a:off x="816167" y="419603"/>
            <a:ext cx="10515600" cy="701497"/>
          </a:xfrm>
        </p:spPr>
        <p:txBody>
          <a:bodyPr/>
          <a:lstStyle/>
          <a:p>
            <a:pPr algn="ctr"/>
            <a:r>
              <a:rPr lang="en-US" sz="4400" dirty="0" smtClean="0">
                <a:latin typeface="Georgia" panose="02040502050405020303" pitchFamily="18" charset="0"/>
                <a:hlinkClick r:id="rId3" tooltip="web link"/>
              </a:rPr>
              <a:t>Individualized Support</a:t>
            </a:r>
            <a:endParaRPr lang="en-US" sz="4400" dirty="0">
              <a:latin typeface="Georgia" panose="02040502050405020303" pitchFamily="18" charset="0"/>
            </a:endParaRPr>
          </a:p>
        </p:txBody>
      </p:sp>
      <p:sp>
        <p:nvSpPr>
          <p:cNvPr id="354" name="Google Shape;354;p49"/>
          <p:cNvSpPr txBox="1"/>
          <p:nvPr/>
        </p:nvSpPr>
        <p:spPr>
          <a:xfrm>
            <a:off x="304150" y="6133221"/>
            <a:ext cx="10306050" cy="48287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2400" dirty="0">
                <a:latin typeface="Georgia" panose="02040502050405020303" pitchFamily="18" charset="0"/>
                <a:ea typeface="Times New Roman"/>
                <a:cs typeface="Times New Roman"/>
                <a:sym typeface="Times New Roman"/>
              </a:rPr>
              <a:t>Retrieved from </a:t>
            </a:r>
            <a:r>
              <a:rPr lang="en-US" sz="2400" u="sng" dirty="0">
                <a:solidFill>
                  <a:schemeClr val="accent5"/>
                </a:solidFill>
                <a:latin typeface="Georgia" panose="02040502050405020303" pitchFamily="18" charset="0"/>
                <a:ea typeface="Times New Roman"/>
                <a:cs typeface="Times New Roman"/>
                <a:sym typeface="Times New Roman"/>
                <a:hlinkClick r:id="rId3" tooltip="web link"/>
              </a:rPr>
              <a:t>https://www.youtube.com/watch?v=gv25iBZSw7o</a:t>
            </a:r>
            <a:endParaRPr sz="2400" dirty="0">
              <a:solidFill>
                <a:schemeClr val="dk1"/>
              </a:solidFill>
              <a:latin typeface="Georgia" panose="02040502050405020303" pitchFamily="18" charset="0"/>
              <a:ea typeface="Times New Roman"/>
              <a:cs typeface="Times New Roman"/>
              <a:sym typeface="Times New Roman"/>
            </a:endParaRPr>
          </a:p>
          <a:p>
            <a:pPr marL="0" lvl="0" indent="0" algn="ctr" rtl="0">
              <a:spcBef>
                <a:spcPts val="0"/>
              </a:spcBef>
              <a:spcAft>
                <a:spcPts val="0"/>
              </a:spcAft>
              <a:buNone/>
            </a:pPr>
            <a:endParaRPr sz="2400" dirty="0">
              <a:latin typeface="Georgia" panose="02040502050405020303" pitchFamily="18" charset="0"/>
              <a:ea typeface="Times New Roman"/>
              <a:cs typeface="Times New Roman"/>
              <a:sym typeface="Times New Roman"/>
            </a:endParaRPr>
          </a:p>
        </p:txBody>
      </p:sp>
      <p:pic>
        <p:nvPicPr>
          <p:cNvPr id="3" name="Picture 2" descr="&quot;&quot;"/>
          <p:cNvPicPr>
            <a:picLocks noChangeAspect="1"/>
          </p:cNvPicPr>
          <p:nvPr/>
        </p:nvPicPr>
        <p:blipFill>
          <a:blip r:embed="rId4"/>
          <a:stretch>
            <a:fillRect/>
          </a:stretch>
        </p:blipFill>
        <p:spPr>
          <a:xfrm>
            <a:off x="2163986" y="1121100"/>
            <a:ext cx="7455614" cy="453675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50"/>
          <p:cNvSpPr txBox="1">
            <a:spLocks noGrp="1"/>
          </p:cNvSpPr>
          <p:nvPr>
            <p:ph type="title"/>
          </p:nvPr>
        </p:nvSpPr>
        <p:spPr>
          <a:xfrm>
            <a:off x="415600" y="362012"/>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4400" dirty="0">
                <a:latin typeface="Georgia" panose="02040502050405020303" pitchFamily="18" charset="0"/>
                <a:ea typeface="Times New Roman"/>
                <a:cs typeface="Times New Roman"/>
                <a:sym typeface="Times New Roman"/>
              </a:rPr>
              <a:t>Exit Ticket </a:t>
            </a:r>
            <a:endParaRPr sz="4400" dirty="0">
              <a:latin typeface="Georgia" panose="02040502050405020303" pitchFamily="18" charset="0"/>
              <a:ea typeface="Times New Roman"/>
              <a:cs typeface="Times New Roman"/>
              <a:sym typeface="Times New Roman"/>
            </a:endParaRPr>
          </a:p>
        </p:txBody>
      </p:sp>
      <p:sp>
        <p:nvSpPr>
          <p:cNvPr id="361" name="Google Shape;361;p50"/>
          <p:cNvSpPr txBox="1">
            <a:spLocks noGrp="1"/>
          </p:cNvSpPr>
          <p:nvPr>
            <p:ph type="body" idx="1"/>
          </p:nvPr>
        </p:nvSpPr>
        <p:spPr>
          <a:xfrm>
            <a:off x="415600" y="1904999"/>
            <a:ext cx="6150453" cy="4186825"/>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3600" dirty="0">
                <a:solidFill>
                  <a:srgbClr val="000000"/>
                </a:solidFill>
                <a:latin typeface="Georgia" panose="02040502050405020303" pitchFamily="18" charset="0"/>
                <a:ea typeface="Times New Roman"/>
                <a:cs typeface="Times New Roman"/>
                <a:sym typeface="Times New Roman"/>
              </a:rPr>
              <a:t>Share something you plan to </a:t>
            </a:r>
            <a:endParaRPr sz="3600" dirty="0">
              <a:solidFill>
                <a:srgbClr val="000000"/>
              </a:solidFill>
              <a:latin typeface="Georgia" panose="02040502050405020303" pitchFamily="18" charset="0"/>
              <a:ea typeface="Times New Roman"/>
              <a:cs typeface="Times New Roman"/>
              <a:sym typeface="Times New Roman"/>
            </a:endParaRPr>
          </a:p>
          <a:p>
            <a:pPr lvl="0" indent="-228600" algn="l" rtl="0">
              <a:lnSpc>
                <a:spcPct val="100000"/>
              </a:lnSpc>
              <a:spcBef>
                <a:spcPts val="0"/>
              </a:spcBef>
              <a:spcAft>
                <a:spcPts val="0"/>
              </a:spcAft>
              <a:buClr>
                <a:srgbClr val="000000"/>
              </a:buClr>
              <a:buSzPts val="3600"/>
              <a:buFont typeface="Arial" panose="020B0604020202020204" pitchFamily="34" charset="0"/>
              <a:buChar char="•"/>
            </a:pPr>
            <a:r>
              <a:rPr lang="en-US" sz="3600" dirty="0">
                <a:solidFill>
                  <a:srgbClr val="000000"/>
                </a:solidFill>
                <a:latin typeface="Georgia" panose="02040502050405020303" pitchFamily="18" charset="0"/>
                <a:ea typeface="Times New Roman"/>
                <a:cs typeface="Times New Roman"/>
                <a:sym typeface="Times New Roman"/>
              </a:rPr>
              <a:t>t</a:t>
            </a:r>
            <a:r>
              <a:rPr lang="en-US" sz="3600" dirty="0" smtClean="0">
                <a:solidFill>
                  <a:srgbClr val="000000"/>
                </a:solidFill>
                <a:latin typeface="Georgia" panose="02040502050405020303" pitchFamily="18" charset="0"/>
                <a:ea typeface="Times New Roman"/>
                <a:cs typeface="Times New Roman"/>
                <a:sym typeface="Times New Roman"/>
              </a:rPr>
              <a:t>ry</a:t>
            </a:r>
          </a:p>
          <a:p>
            <a:pPr marL="228600" lvl="0" indent="0" algn="l" rtl="0">
              <a:lnSpc>
                <a:spcPct val="100000"/>
              </a:lnSpc>
              <a:spcBef>
                <a:spcPts val="0"/>
              </a:spcBef>
              <a:spcAft>
                <a:spcPts val="0"/>
              </a:spcAft>
              <a:buClr>
                <a:srgbClr val="000000"/>
              </a:buClr>
              <a:buSzPts val="3600"/>
              <a:buNone/>
            </a:pPr>
            <a:endParaRPr sz="1800" dirty="0">
              <a:solidFill>
                <a:srgbClr val="000000"/>
              </a:solidFill>
              <a:latin typeface="Georgia" panose="02040502050405020303" pitchFamily="18" charset="0"/>
              <a:ea typeface="Times New Roman"/>
              <a:cs typeface="Times New Roman"/>
              <a:sym typeface="Times New Roman"/>
            </a:endParaRPr>
          </a:p>
          <a:p>
            <a:pPr lvl="0" indent="-228600" algn="l" rtl="0">
              <a:lnSpc>
                <a:spcPct val="100000"/>
              </a:lnSpc>
              <a:spcBef>
                <a:spcPts val="0"/>
              </a:spcBef>
              <a:spcAft>
                <a:spcPts val="0"/>
              </a:spcAft>
              <a:buClr>
                <a:srgbClr val="000000"/>
              </a:buClr>
              <a:buSzPts val="3600"/>
              <a:buFont typeface="Arial" panose="020B0604020202020204" pitchFamily="34" charset="0"/>
              <a:buChar char="•"/>
            </a:pPr>
            <a:r>
              <a:rPr lang="en-US" sz="3600" dirty="0" smtClean="0">
                <a:solidFill>
                  <a:srgbClr val="000000"/>
                </a:solidFill>
                <a:latin typeface="Georgia" panose="02040502050405020303" pitchFamily="18" charset="0"/>
                <a:ea typeface="Times New Roman"/>
                <a:cs typeface="Times New Roman"/>
                <a:sym typeface="Times New Roman"/>
              </a:rPr>
              <a:t>investigate</a:t>
            </a:r>
          </a:p>
          <a:p>
            <a:pPr marL="228600" lvl="0" indent="0" algn="l" rtl="0">
              <a:lnSpc>
                <a:spcPct val="100000"/>
              </a:lnSpc>
              <a:spcBef>
                <a:spcPts val="0"/>
              </a:spcBef>
              <a:spcAft>
                <a:spcPts val="0"/>
              </a:spcAft>
              <a:buClr>
                <a:srgbClr val="000000"/>
              </a:buClr>
              <a:buSzPts val="3600"/>
              <a:buNone/>
            </a:pPr>
            <a:endParaRPr sz="1800" dirty="0">
              <a:solidFill>
                <a:srgbClr val="000000"/>
              </a:solidFill>
              <a:latin typeface="Georgia" panose="02040502050405020303" pitchFamily="18" charset="0"/>
              <a:ea typeface="Times New Roman"/>
              <a:cs typeface="Times New Roman"/>
              <a:sym typeface="Times New Roman"/>
            </a:endParaRPr>
          </a:p>
          <a:p>
            <a:pPr lvl="0" indent="-228600" algn="l" rtl="0">
              <a:lnSpc>
                <a:spcPct val="100000"/>
              </a:lnSpc>
              <a:spcBef>
                <a:spcPts val="0"/>
              </a:spcBef>
              <a:spcAft>
                <a:spcPts val="0"/>
              </a:spcAft>
              <a:buClr>
                <a:srgbClr val="000000"/>
              </a:buClr>
              <a:buSzPts val="3600"/>
              <a:buFont typeface="Arial" panose="020B0604020202020204" pitchFamily="34" charset="0"/>
              <a:buChar char="•"/>
            </a:pPr>
            <a:r>
              <a:rPr lang="en-US" sz="3600" dirty="0">
                <a:solidFill>
                  <a:srgbClr val="000000"/>
                </a:solidFill>
                <a:latin typeface="Georgia" panose="02040502050405020303" pitchFamily="18" charset="0"/>
                <a:ea typeface="Times New Roman"/>
                <a:cs typeface="Times New Roman"/>
                <a:sym typeface="Times New Roman"/>
              </a:rPr>
              <a:t>share</a:t>
            </a:r>
            <a:endParaRPr sz="3600" dirty="0">
              <a:solidFill>
                <a:srgbClr val="000000"/>
              </a:solidFill>
              <a:latin typeface="Georgia" panose="02040502050405020303" pitchFamily="18" charset="0"/>
              <a:ea typeface="Times New Roman"/>
              <a:cs typeface="Times New Roman"/>
              <a:sym typeface="Times New Roman"/>
            </a:endParaRPr>
          </a:p>
        </p:txBody>
      </p:sp>
      <p:pic>
        <p:nvPicPr>
          <p:cNvPr id="363" name="Google Shape;363;p50" descr="&quot;&quot;"/>
          <p:cNvPicPr preferRelativeResize="0"/>
          <p:nvPr/>
        </p:nvPicPr>
        <p:blipFill>
          <a:blip r:embed="rId3">
            <a:alphaModFix/>
          </a:blip>
          <a:stretch>
            <a:fillRect/>
          </a:stretch>
        </p:blipFill>
        <p:spPr>
          <a:xfrm>
            <a:off x="6411817" y="1586429"/>
            <a:ext cx="5023691" cy="3800819"/>
          </a:xfrm>
          <a:prstGeom prst="rect">
            <a:avLst/>
          </a:prstGeom>
          <a:noFill/>
          <a:ln>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1"/>
          <p:cNvSpPr txBox="1">
            <a:spLocks noGrp="1"/>
          </p:cNvSpPr>
          <p:nvPr>
            <p:ph type="title"/>
          </p:nvPr>
        </p:nvSpPr>
        <p:spPr>
          <a:xfrm>
            <a:off x="838200" y="276990"/>
            <a:ext cx="10515600" cy="857747"/>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400" dirty="0">
                <a:latin typeface="Georgia" panose="02040502050405020303" pitchFamily="18" charset="0"/>
                <a:ea typeface="Times New Roman"/>
                <a:cs typeface="Times New Roman"/>
                <a:sym typeface="Times New Roman"/>
              </a:rPr>
              <a:t>Resources</a:t>
            </a:r>
            <a:endParaRPr sz="4400" dirty="0">
              <a:latin typeface="Georgia" panose="02040502050405020303" pitchFamily="18" charset="0"/>
              <a:ea typeface="Times New Roman"/>
              <a:cs typeface="Times New Roman"/>
              <a:sym typeface="Times New Roman"/>
            </a:endParaRPr>
          </a:p>
        </p:txBody>
      </p:sp>
      <p:sp>
        <p:nvSpPr>
          <p:cNvPr id="370" name="Google Shape;370;p51"/>
          <p:cNvSpPr txBox="1">
            <a:spLocks noGrp="1"/>
          </p:cNvSpPr>
          <p:nvPr>
            <p:ph type="body" idx="1"/>
          </p:nvPr>
        </p:nvSpPr>
        <p:spPr>
          <a:xfrm>
            <a:off x="838200" y="1629050"/>
            <a:ext cx="10718494" cy="4650564"/>
          </a:xfrm>
          <a:prstGeom prst="rect">
            <a:avLst/>
          </a:prstGeom>
        </p:spPr>
        <p:txBody>
          <a:bodyPr spcFirstLastPara="1" wrap="square" lIns="91425" tIns="45700" rIns="91425" bIns="45700" anchor="t" anchorCtr="0">
            <a:noAutofit/>
          </a:bodyPr>
          <a:lstStyle/>
          <a:p>
            <a:pPr marL="571500" lvl="0" indent="-571500" algn="l" rtl="0">
              <a:lnSpc>
                <a:spcPct val="100000"/>
              </a:lnSpc>
              <a:spcBef>
                <a:spcPts val="1000"/>
              </a:spcBef>
              <a:spcAft>
                <a:spcPts val="0"/>
              </a:spcAft>
              <a:buSzPct val="100000"/>
              <a:buFont typeface="Arial" panose="020B0604020202020204" pitchFamily="34" charset="0"/>
              <a:buChar char="•"/>
            </a:pPr>
            <a:r>
              <a:rPr lang="en-US" sz="3600" dirty="0">
                <a:solidFill>
                  <a:schemeClr val="tx1"/>
                </a:solidFill>
                <a:latin typeface="Georgia" panose="02040502050405020303" pitchFamily="18" charset="0"/>
                <a:ea typeface="Times New Roman"/>
                <a:cs typeface="Times New Roman"/>
                <a:sym typeface="Times New Roman"/>
              </a:rPr>
              <a:t>National Center for Pyramid Model </a:t>
            </a:r>
            <a:r>
              <a:rPr lang="en-US" sz="3600" dirty="0" smtClean="0">
                <a:solidFill>
                  <a:schemeClr val="tx1"/>
                </a:solidFill>
                <a:latin typeface="Georgia" panose="02040502050405020303" pitchFamily="18" charset="0"/>
                <a:ea typeface="Times New Roman"/>
                <a:cs typeface="Times New Roman"/>
                <a:sym typeface="Times New Roman"/>
              </a:rPr>
              <a:t>Innovations,</a:t>
            </a:r>
            <a:endParaRPr sz="3600" dirty="0">
              <a:solidFill>
                <a:schemeClr val="tx1"/>
              </a:solidFill>
              <a:latin typeface="Georgia" panose="02040502050405020303" pitchFamily="18" charset="0"/>
              <a:ea typeface="Times New Roman"/>
              <a:cs typeface="Times New Roman"/>
              <a:sym typeface="Times New Roman"/>
            </a:endParaRPr>
          </a:p>
          <a:p>
            <a:pPr marL="0" lvl="0" indent="0" algn="l" rtl="0">
              <a:lnSpc>
                <a:spcPct val="100000"/>
              </a:lnSpc>
              <a:spcBef>
                <a:spcPts val="1000"/>
              </a:spcBef>
              <a:spcAft>
                <a:spcPts val="0"/>
              </a:spcAft>
              <a:buNone/>
            </a:pPr>
            <a:r>
              <a:rPr lang="en-US" sz="3600" u="sng" dirty="0" smtClean="0">
                <a:solidFill>
                  <a:schemeClr val="hlink"/>
                </a:solidFill>
                <a:latin typeface="Georgia" panose="02040502050405020303" pitchFamily="18" charset="0"/>
                <a:ea typeface="Times New Roman"/>
                <a:cs typeface="Times New Roman"/>
                <a:sym typeface="Times New Roman"/>
                <a:hlinkClick r:id="rId3" tooltip="web link"/>
              </a:rPr>
              <a:t>www.challengingbehavior.org</a:t>
            </a:r>
            <a:endParaRPr lang="en-US" sz="3600" u="sng" dirty="0" smtClean="0">
              <a:solidFill>
                <a:schemeClr val="hlink"/>
              </a:solidFill>
              <a:latin typeface="Georgia" panose="02040502050405020303" pitchFamily="18" charset="0"/>
              <a:ea typeface="Times New Roman"/>
              <a:cs typeface="Times New Roman"/>
              <a:sym typeface="Times New Roman"/>
            </a:endParaRPr>
          </a:p>
          <a:p>
            <a:pPr marL="0" lvl="0" indent="0" algn="l" rtl="0">
              <a:lnSpc>
                <a:spcPct val="100000"/>
              </a:lnSpc>
              <a:spcBef>
                <a:spcPts val="1000"/>
              </a:spcBef>
              <a:spcAft>
                <a:spcPts val="0"/>
              </a:spcAft>
              <a:buNone/>
            </a:pPr>
            <a:endParaRPr sz="1800" dirty="0">
              <a:latin typeface="Georgia" panose="02040502050405020303" pitchFamily="18" charset="0"/>
              <a:ea typeface="Times New Roman"/>
              <a:cs typeface="Times New Roman"/>
              <a:sym typeface="Times New Roman"/>
            </a:endParaRPr>
          </a:p>
          <a:p>
            <a:pPr marL="571500" lvl="0" indent="-571500" algn="l" rtl="0">
              <a:lnSpc>
                <a:spcPct val="100000"/>
              </a:lnSpc>
              <a:spcBef>
                <a:spcPts val="1000"/>
              </a:spcBef>
              <a:spcAft>
                <a:spcPts val="0"/>
              </a:spcAft>
              <a:buSzPct val="100000"/>
              <a:buFont typeface="Arial" panose="020B0604020202020204" pitchFamily="34" charset="0"/>
              <a:buChar char="•"/>
            </a:pPr>
            <a:r>
              <a:rPr lang="en-US" sz="3600" dirty="0">
                <a:solidFill>
                  <a:schemeClr val="tx1"/>
                </a:solidFill>
                <a:latin typeface="Georgia" panose="02040502050405020303" pitchFamily="18" charset="0"/>
                <a:ea typeface="Times New Roman"/>
                <a:cs typeface="Times New Roman"/>
                <a:sym typeface="Times New Roman"/>
              </a:rPr>
              <a:t>IRIS </a:t>
            </a:r>
            <a:r>
              <a:rPr lang="en-US" sz="3600" dirty="0" smtClean="0">
                <a:solidFill>
                  <a:schemeClr val="tx1"/>
                </a:solidFill>
                <a:latin typeface="Georgia" panose="02040502050405020303" pitchFamily="18" charset="0"/>
                <a:ea typeface="Times New Roman"/>
                <a:cs typeface="Times New Roman"/>
                <a:sym typeface="Times New Roman"/>
              </a:rPr>
              <a:t>Center, </a:t>
            </a:r>
            <a:r>
              <a:rPr lang="en-US" sz="3600" u="sng" dirty="0" smtClean="0">
                <a:solidFill>
                  <a:schemeClr val="hlink"/>
                </a:solidFill>
                <a:latin typeface="Georgia" panose="02040502050405020303" pitchFamily="18" charset="0"/>
                <a:ea typeface="Times New Roman"/>
                <a:cs typeface="Times New Roman"/>
                <a:sym typeface="Times New Roman"/>
                <a:hlinkClick r:id="rId4" tooltip="web link"/>
              </a:rPr>
              <a:t>www.iris.peabody.vanderbilt.edu</a:t>
            </a:r>
            <a:endParaRPr lang="en-US" sz="3600" u="sng" dirty="0" smtClean="0">
              <a:solidFill>
                <a:schemeClr val="hlink"/>
              </a:solidFill>
              <a:latin typeface="Georgia" panose="02040502050405020303" pitchFamily="18" charset="0"/>
              <a:ea typeface="Times New Roman"/>
              <a:cs typeface="Times New Roman"/>
              <a:sym typeface="Times New Roman"/>
            </a:endParaRPr>
          </a:p>
          <a:p>
            <a:pPr marL="0" lvl="0" indent="0" algn="l" rtl="0">
              <a:lnSpc>
                <a:spcPct val="100000"/>
              </a:lnSpc>
              <a:spcBef>
                <a:spcPts val="1000"/>
              </a:spcBef>
              <a:spcAft>
                <a:spcPts val="0"/>
              </a:spcAft>
              <a:buSzPct val="100000"/>
              <a:buNone/>
            </a:pPr>
            <a:endParaRPr sz="1800" dirty="0">
              <a:latin typeface="Georgia" panose="02040502050405020303" pitchFamily="18" charset="0"/>
              <a:ea typeface="Times New Roman"/>
              <a:cs typeface="Times New Roman"/>
              <a:sym typeface="Times New Roman"/>
            </a:endParaRPr>
          </a:p>
          <a:p>
            <a:pPr marL="571500" lvl="0" indent="-571500" algn="l" rtl="0">
              <a:lnSpc>
                <a:spcPct val="100000"/>
              </a:lnSpc>
              <a:spcBef>
                <a:spcPts val="1000"/>
              </a:spcBef>
              <a:spcAft>
                <a:spcPts val="0"/>
              </a:spcAft>
              <a:buSzPct val="100000"/>
              <a:buFont typeface="Arial" panose="020B0604020202020204" pitchFamily="34" charset="0"/>
              <a:buChar char="•"/>
            </a:pPr>
            <a:r>
              <a:rPr lang="en-US" sz="3600" dirty="0">
                <a:solidFill>
                  <a:schemeClr val="tx1"/>
                </a:solidFill>
                <a:latin typeface="Georgia" panose="02040502050405020303" pitchFamily="18" charset="0"/>
                <a:ea typeface="Times New Roman"/>
                <a:cs typeface="Times New Roman"/>
                <a:sym typeface="Times New Roman"/>
              </a:rPr>
              <a:t>Early Childhood Learning and Knowledge </a:t>
            </a:r>
            <a:r>
              <a:rPr lang="en-US" sz="3600" dirty="0" smtClean="0">
                <a:solidFill>
                  <a:schemeClr val="tx1"/>
                </a:solidFill>
                <a:latin typeface="Georgia" panose="02040502050405020303" pitchFamily="18" charset="0"/>
                <a:ea typeface="Times New Roman"/>
                <a:cs typeface="Times New Roman"/>
                <a:sym typeface="Times New Roman"/>
              </a:rPr>
              <a:t>Center, </a:t>
            </a:r>
            <a:r>
              <a:rPr lang="en-US" sz="3600" u="sng" dirty="0" smtClean="0">
                <a:solidFill>
                  <a:schemeClr val="hlink"/>
                </a:solidFill>
                <a:latin typeface="Georgia" panose="02040502050405020303" pitchFamily="18" charset="0"/>
                <a:ea typeface="Times New Roman"/>
                <a:cs typeface="Times New Roman"/>
                <a:sym typeface="Times New Roman"/>
                <a:hlinkClick r:id="rId5" tooltip="web link"/>
              </a:rPr>
              <a:t>eclkc.ohs.acf.hhs.gov</a:t>
            </a:r>
            <a:endParaRPr sz="3600" dirty="0">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374"/>
        <p:cNvGrpSpPr/>
        <p:nvPr/>
      </p:nvGrpSpPr>
      <p:grpSpPr>
        <a:xfrm>
          <a:off x="0" y="0"/>
          <a:ext cx="0" cy="0"/>
          <a:chOff x="0" y="0"/>
          <a:chExt cx="0" cy="0"/>
        </a:xfrm>
      </p:grpSpPr>
      <p:sp>
        <p:nvSpPr>
          <p:cNvPr id="375" name="Google Shape;375;p52"/>
          <p:cNvSpPr txBox="1">
            <a:spLocks noGrp="1"/>
          </p:cNvSpPr>
          <p:nvPr>
            <p:ph type="title"/>
          </p:nvPr>
        </p:nvSpPr>
        <p:spPr>
          <a:xfrm>
            <a:off x="553368" y="251973"/>
            <a:ext cx="10515600" cy="64452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4400" dirty="0">
                <a:latin typeface="Georgia" panose="02040502050405020303" pitchFamily="18" charset="0"/>
                <a:ea typeface="Times New Roman"/>
                <a:cs typeface="Times New Roman"/>
                <a:sym typeface="Times New Roman"/>
              </a:rPr>
              <a:t>References</a:t>
            </a:r>
            <a:endParaRPr sz="4400" dirty="0">
              <a:latin typeface="Georgia" panose="02040502050405020303" pitchFamily="18" charset="0"/>
              <a:ea typeface="Times New Roman"/>
              <a:cs typeface="Times New Roman"/>
              <a:sym typeface="Times New Roman"/>
            </a:endParaRPr>
          </a:p>
        </p:txBody>
      </p:sp>
      <p:sp>
        <p:nvSpPr>
          <p:cNvPr id="376" name="Google Shape;376;p52"/>
          <p:cNvSpPr txBox="1">
            <a:spLocks noGrp="1"/>
          </p:cNvSpPr>
          <p:nvPr>
            <p:ph type="body" idx="1"/>
          </p:nvPr>
        </p:nvSpPr>
        <p:spPr>
          <a:xfrm>
            <a:off x="476250" y="1257300"/>
            <a:ext cx="11289764" cy="538587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None/>
            </a:pPr>
            <a:r>
              <a:rPr lang="en-US" sz="2800" dirty="0">
                <a:solidFill>
                  <a:srgbClr val="000000"/>
                </a:solidFill>
                <a:latin typeface="Georgia" panose="02040502050405020303" pitchFamily="18" charset="0"/>
                <a:ea typeface="Times New Roman"/>
                <a:cs typeface="Times New Roman"/>
                <a:sym typeface="Times New Roman"/>
              </a:rPr>
              <a:t>Andrews, T. (2016). </a:t>
            </a:r>
            <a:r>
              <a:rPr lang="en-US" sz="2800" i="1" dirty="0">
                <a:solidFill>
                  <a:srgbClr val="000000"/>
                </a:solidFill>
                <a:latin typeface="Georgia" panose="02040502050405020303" pitchFamily="18" charset="0"/>
                <a:ea typeface="Times New Roman"/>
                <a:cs typeface="Times New Roman"/>
                <a:sym typeface="Times New Roman"/>
              </a:rPr>
              <a:t>Rules, puppets, and tools, oh my. </a:t>
            </a:r>
            <a:r>
              <a:rPr lang="en-US" sz="2800" dirty="0">
                <a:solidFill>
                  <a:srgbClr val="000000"/>
                </a:solidFill>
                <a:latin typeface="Georgia" panose="02040502050405020303" pitchFamily="18" charset="0"/>
                <a:ea typeface="Times New Roman"/>
                <a:cs typeface="Times New Roman"/>
                <a:sym typeface="Times New Roman"/>
              </a:rPr>
              <a:t>Presentation presented at the 13th annual National Training Institute on Effective Practices: Addressing Challenging Behavior, St. Petersburg, </a:t>
            </a:r>
            <a:r>
              <a:rPr lang="en-US" sz="2800" dirty="0" smtClean="0">
                <a:solidFill>
                  <a:srgbClr val="000000"/>
                </a:solidFill>
                <a:latin typeface="Georgia" panose="02040502050405020303" pitchFamily="18" charset="0"/>
                <a:ea typeface="Times New Roman"/>
                <a:cs typeface="Times New Roman"/>
                <a:sym typeface="Times New Roman"/>
              </a:rPr>
              <a:t>FL.</a:t>
            </a:r>
            <a:endParaRPr lang="en-US" sz="2800" dirty="0">
              <a:solidFill>
                <a:srgbClr val="000000"/>
              </a:solidFill>
              <a:latin typeface="Georgia" panose="02040502050405020303" pitchFamily="18" charset="0"/>
              <a:ea typeface="Times New Roman"/>
              <a:cs typeface="Times New Roman"/>
              <a:sym typeface="Times New Roman"/>
            </a:endParaRPr>
          </a:p>
          <a:p>
            <a:pPr marL="0" lvl="0" indent="0" algn="l" rtl="0">
              <a:lnSpc>
                <a:spcPct val="100000"/>
              </a:lnSpc>
              <a:spcBef>
                <a:spcPts val="0"/>
              </a:spcBef>
              <a:spcAft>
                <a:spcPts val="0"/>
              </a:spcAft>
              <a:buClr>
                <a:schemeClr val="dk1"/>
              </a:buClr>
              <a:buSzPts val="2800"/>
              <a:buNone/>
            </a:pPr>
            <a:endParaRPr lang="en-US" sz="2800" dirty="0">
              <a:solidFill>
                <a:srgbClr val="000000"/>
              </a:solidFill>
              <a:latin typeface="Georgia" panose="02040502050405020303" pitchFamily="18" charset="0"/>
              <a:ea typeface="Times New Roman"/>
              <a:cs typeface="Times New Roman"/>
              <a:sym typeface="Times New Roman"/>
            </a:endParaRPr>
          </a:p>
          <a:p>
            <a:pPr marL="0" lvl="0" indent="0" algn="l" rtl="0">
              <a:lnSpc>
                <a:spcPct val="100000"/>
              </a:lnSpc>
              <a:spcBef>
                <a:spcPts val="0"/>
              </a:spcBef>
              <a:spcAft>
                <a:spcPts val="0"/>
              </a:spcAft>
              <a:buClr>
                <a:schemeClr val="dk1"/>
              </a:buClr>
              <a:buSzPts val="2800"/>
              <a:buNone/>
            </a:pPr>
            <a:r>
              <a:rPr lang="en-US" sz="2800" dirty="0" smtClean="0">
                <a:solidFill>
                  <a:schemeClr val="dk1"/>
                </a:solidFill>
                <a:latin typeface="Georgia" panose="02040502050405020303" pitchFamily="18" charset="0"/>
                <a:ea typeface="Times New Roman"/>
                <a:cs typeface="Times New Roman"/>
                <a:sym typeface="Times New Roman"/>
              </a:rPr>
              <a:t>Center </a:t>
            </a:r>
            <a:r>
              <a:rPr lang="en-US" sz="2800" dirty="0">
                <a:solidFill>
                  <a:schemeClr val="dk1"/>
                </a:solidFill>
                <a:latin typeface="Georgia" panose="02040502050405020303" pitchFamily="18" charset="0"/>
                <a:ea typeface="Times New Roman"/>
                <a:cs typeface="Times New Roman"/>
                <a:sym typeface="Times New Roman"/>
              </a:rPr>
              <a:t>on the Developing Child at Harvard University. (2012, June 18). </a:t>
            </a:r>
            <a:r>
              <a:rPr lang="en-US" sz="2800" i="1" dirty="0" err="1">
                <a:solidFill>
                  <a:schemeClr val="dk1"/>
                </a:solidFill>
                <a:latin typeface="Georgia" panose="02040502050405020303" pitchFamily="18" charset="0"/>
                <a:ea typeface="Times New Roman"/>
                <a:cs typeface="Times New Roman"/>
                <a:sym typeface="Times New Roman"/>
              </a:rPr>
              <a:t>InBrief</a:t>
            </a:r>
            <a:r>
              <a:rPr lang="en-US" sz="2800" i="1" dirty="0">
                <a:solidFill>
                  <a:schemeClr val="dk1"/>
                </a:solidFill>
                <a:latin typeface="Georgia" panose="02040502050405020303" pitchFamily="18" charset="0"/>
                <a:ea typeface="Times New Roman"/>
                <a:cs typeface="Times New Roman"/>
                <a:sym typeface="Times New Roman"/>
              </a:rPr>
              <a:t>: Executive function: Skills for life and learning </a:t>
            </a:r>
            <a:r>
              <a:rPr lang="en-US" sz="2800" dirty="0">
                <a:solidFill>
                  <a:schemeClr val="dk1"/>
                </a:solidFill>
                <a:latin typeface="Georgia" panose="02040502050405020303" pitchFamily="18" charset="0"/>
                <a:ea typeface="Times New Roman"/>
                <a:cs typeface="Times New Roman"/>
                <a:sym typeface="Times New Roman"/>
              </a:rPr>
              <a:t>[</a:t>
            </a:r>
            <a:r>
              <a:rPr lang="en-US" sz="2800" dirty="0" smtClean="0">
                <a:solidFill>
                  <a:schemeClr val="dk1"/>
                </a:solidFill>
                <a:latin typeface="Georgia" panose="02040502050405020303" pitchFamily="18" charset="0"/>
                <a:ea typeface="Times New Roman"/>
                <a:cs typeface="Times New Roman"/>
                <a:sym typeface="Times New Roman"/>
              </a:rPr>
              <a:t>Video]. </a:t>
            </a:r>
            <a:r>
              <a:rPr lang="en-US" sz="2800" i="1" dirty="0" smtClean="0">
                <a:solidFill>
                  <a:schemeClr val="dk1"/>
                </a:solidFill>
                <a:latin typeface="Georgia" panose="02040502050405020303" pitchFamily="18" charset="0"/>
                <a:ea typeface="Times New Roman"/>
                <a:cs typeface="Times New Roman"/>
                <a:sym typeface="Times New Roman"/>
              </a:rPr>
              <a:t>(</a:t>
            </a:r>
            <a:r>
              <a:rPr lang="en-US" sz="2800" dirty="0" smtClean="0">
                <a:solidFill>
                  <a:schemeClr val="dk1"/>
                </a:solidFill>
                <a:latin typeface="Georgia" panose="02040502050405020303" pitchFamily="18" charset="0"/>
                <a:ea typeface="Times New Roman"/>
                <a:cs typeface="Times New Roman"/>
                <a:sym typeface="Times New Roman"/>
              </a:rPr>
              <a:t>Retrieved </a:t>
            </a:r>
            <a:r>
              <a:rPr lang="en-US" sz="2800" dirty="0">
                <a:solidFill>
                  <a:schemeClr val="dk1"/>
                </a:solidFill>
                <a:latin typeface="Georgia" panose="02040502050405020303" pitchFamily="18" charset="0"/>
                <a:ea typeface="Times New Roman"/>
                <a:cs typeface="Times New Roman"/>
                <a:sym typeface="Times New Roman"/>
              </a:rPr>
              <a:t>from </a:t>
            </a:r>
            <a:r>
              <a:rPr lang="en-US" sz="2800" u="sng" dirty="0">
                <a:solidFill>
                  <a:schemeClr val="dk1"/>
                </a:solidFill>
                <a:latin typeface="Georgia" panose="02040502050405020303" pitchFamily="18" charset="0"/>
                <a:ea typeface="Times New Roman"/>
                <a:cs typeface="Times New Roman"/>
                <a:sym typeface="Times New Roman"/>
                <a:hlinkClick r:id="rId3" tooltip="web link"/>
              </a:rPr>
              <a:t>https://</a:t>
            </a:r>
            <a:r>
              <a:rPr lang="en-US" sz="2800" u="sng" dirty="0" smtClean="0">
                <a:solidFill>
                  <a:schemeClr val="dk1"/>
                </a:solidFill>
                <a:latin typeface="Georgia" panose="02040502050405020303" pitchFamily="18" charset="0"/>
                <a:ea typeface="Times New Roman"/>
                <a:cs typeface="Times New Roman"/>
                <a:sym typeface="Times New Roman"/>
                <a:hlinkClick r:id="rId3" tooltip="web link"/>
              </a:rPr>
              <a:t>www.youtube.com/watch?v=efCq_vHUMqs</a:t>
            </a:r>
            <a:r>
              <a:rPr lang="en-US" sz="2800" dirty="0" smtClean="0">
                <a:solidFill>
                  <a:schemeClr val="dk1"/>
                </a:solidFill>
                <a:latin typeface="Georgia" panose="02040502050405020303" pitchFamily="18" charset="0"/>
                <a:ea typeface="Times New Roman"/>
                <a:cs typeface="Times New Roman"/>
                <a:sym typeface="Times New Roman"/>
              </a:rPr>
              <a:t>)</a:t>
            </a:r>
          </a:p>
          <a:p>
            <a:pPr marL="0" lvl="0" indent="0" algn="l" rtl="0">
              <a:lnSpc>
                <a:spcPct val="100000"/>
              </a:lnSpc>
              <a:spcBef>
                <a:spcPts val="0"/>
              </a:spcBef>
              <a:spcAft>
                <a:spcPts val="0"/>
              </a:spcAft>
              <a:buClr>
                <a:schemeClr val="dk1"/>
              </a:buClr>
              <a:buSzPts val="2800"/>
              <a:buNone/>
            </a:pPr>
            <a:endParaRPr lang="en-US" sz="2800" dirty="0">
              <a:solidFill>
                <a:schemeClr val="dk1"/>
              </a:solidFill>
              <a:latin typeface="Georgia" panose="02040502050405020303" pitchFamily="18" charset="0"/>
              <a:ea typeface="Times New Roman"/>
              <a:cs typeface="Times New Roman"/>
              <a:sym typeface="Times New Roman"/>
            </a:endParaRPr>
          </a:p>
          <a:p>
            <a:pPr marL="0" lvl="0" indent="0" algn="l" rtl="0">
              <a:lnSpc>
                <a:spcPct val="100000"/>
              </a:lnSpc>
              <a:spcBef>
                <a:spcPts val="0"/>
              </a:spcBef>
              <a:spcAft>
                <a:spcPts val="0"/>
              </a:spcAft>
              <a:buClr>
                <a:schemeClr val="dk1"/>
              </a:buClr>
              <a:buSzPts val="2800"/>
              <a:buNone/>
            </a:pPr>
            <a:r>
              <a:rPr lang="en-US" sz="2800" dirty="0" err="1" smtClean="0">
                <a:solidFill>
                  <a:srgbClr val="000000"/>
                </a:solidFill>
                <a:latin typeface="Georgia" panose="02040502050405020303" pitchFamily="18" charset="0"/>
                <a:ea typeface="Times New Roman"/>
                <a:cs typeface="Times New Roman"/>
                <a:sym typeface="Times New Roman"/>
              </a:rPr>
              <a:t>Copple</a:t>
            </a:r>
            <a:r>
              <a:rPr lang="en-US" sz="2800" dirty="0">
                <a:solidFill>
                  <a:srgbClr val="000000"/>
                </a:solidFill>
                <a:latin typeface="Georgia" panose="02040502050405020303" pitchFamily="18" charset="0"/>
                <a:ea typeface="Times New Roman"/>
                <a:cs typeface="Times New Roman"/>
                <a:sym typeface="Times New Roman"/>
              </a:rPr>
              <a:t>, C., &amp; </a:t>
            </a:r>
            <a:r>
              <a:rPr lang="en-US" sz="2800" dirty="0" err="1">
                <a:solidFill>
                  <a:srgbClr val="000000"/>
                </a:solidFill>
                <a:latin typeface="Georgia" panose="02040502050405020303" pitchFamily="18" charset="0"/>
                <a:ea typeface="Times New Roman"/>
                <a:cs typeface="Times New Roman"/>
                <a:sym typeface="Times New Roman"/>
              </a:rPr>
              <a:t>Bredekamp</a:t>
            </a:r>
            <a:r>
              <a:rPr lang="en-US" sz="2800" dirty="0">
                <a:solidFill>
                  <a:srgbClr val="000000"/>
                </a:solidFill>
                <a:latin typeface="Georgia" panose="02040502050405020303" pitchFamily="18" charset="0"/>
                <a:ea typeface="Times New Roman"/>
                <a:cs typeface="Times New Roman"/>
                <a:sym typeface="Times New Roman"/>
              </a:rPr>
              <a:t>, S. (2009). </a:t>
            </a:r>
            <a:r>
              <a:rPr lang="en-US" sz="2800" i="1" dirty="0">
                <a:solidFill>
                  <a:srgbClr val="000000"/>
                </a:solidFill>
                <a:latin typeface="Georgia" panose="02040502050405020303" pitchFamily="18" charset="0"/>
                <a:ea typeface="Times New Roman"/>
                <a:cs typeface="Times New Roman"/>
                <a:sym typeface="Times New Roman"/>
              </a:rPr>
              <a:t>Developmentally appropriate practice in early childhood programs serving children from birth through age 8</a:t>
            </a:r>
            <a:r>
              <a:rPr lang="en-US" sz="2800" dirty="0">
                <a:solidFill>
                  <a:srgbClr val="000000"/>
                </a:solidFill>
                <a:latin typeface="Georgia" panose="02040502050405020303" pitchFamily="18" charset="0"/>
                <a:ea typeface="Times New Roman"/>
                <a:cs typeface="Times New Roman"/>
                <a:sym typeface="Times New Roman"/>
              </a:rPr>
              <a:t>. Washington, DC: National Association for the Education of Young </a:t>
            </a:r>
            <a:r>
              <a:rPr lang="en-US" sz="2800" dirty="0" smtClean="0">
                <a:solidFill>
                  <a:srgbClr val="000000"/>
                </a:solidFill>
                <a:latin typeface="Georgia" panose="02040502050405020303" pitchFamily="18" charset="0"/>
                <a:ea typeface="Times New Roman"/>
                <a:cs typeface="Times New Roman"/>
                <a:sym typeface="Times New Roman"/>
              </a:rPr>
              <a:t>Children.</a:t>
            </a:r>
            <a:endParaRPr sz="2800" dirty="0">
              <a:solidFill>
                <a:srgbClr val="000000"/>
              </a:solidFill>
              <a:latin typeface="Georgia" panose="02040502050405020303" pitchFamily="18" charset="0"/>
              <a:ea typeface="Times New Roman"/>
              <a:cs typeface="Times New Roman"/>
              <a:sym typeface="Times New Roman"/>
            </a:endParaRPr>
          </a:p>
          <a:p>
            <a:pPr marL="0" lvl="0" indent="0" algn="l" rtl="0">
              <a:lnSpc>
                <a:spcPct val="90000"/>
              </a:lnSpc>
              <a:spcBef>
                <a:spcPts val="2100"/>
              </a:spcBef>
              <a:spcAft>
                <a:spcPts val="0"/>
              </a:spcAft>
              <a:buClr>
                <a:schemeClr val="dk1"/>
              </a:buClr>
              <a:buSzPts val="2800"/>
              <a:buNone/>
            </a:pPr>
            <a:endParaRPr dirty="0">
              <a:solidFill>
                <a:srgbClr val="000000"/>
              </a:solidFill>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Shape 380"/>
        <p:cNvGrpSpPr/>
        <p:nvPr/>
      </p:nvGrpSpPr>
      <p:grpSpPr>
        <a:xfrm>
          <a:off x="0" y="0"/>
          <a:ext cx="0" cy="0"/>
          <a:chOff x="0" y="0"/>
          <a:chExt cx="0" cy="0"/>
        </a:xfrm>
      </p:grpSpPr>
      <p:sp>
        <p:nvSpPr>
          <p:cNvPr id="381" name="Google Shape;381;p53"/>
          <p:cNvSpPr txBox="1">
            <a:spLocks noGrp="1"/>
          </p:cNvSpPr>
          <p:nvPr>
            <p:ph type="title"/>
          </p:nvPr>
        </p:nvSpPr>
        <p:spPr>
          <a:xfrm>
            <a:off x="838200" y="365125"/>
            <a:ext cx="10515600" cy="58737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4400" dirty="0" smtClean="0">
                <a:latin typeface="Georgia" panose="02040502050405020303" pitchFamily="18" charset="0"/>
                <a:ea typeface="Times New Roman"/>
                <a:cs typeface="Times New Roman"/>
                <a:sym typeface="Times New Roman"/>
              </a:rPr>
              <a:t>References, Slide 1</a:t>
            </a:r>
            <a:endParaRPr sz="4400" dirty="0">
              <a:latin typeface="Georgia" panose="02040502050405020303" pitchFamily="18" charset="0"/>
              <a:ea typeface="Times New Roman"/>
              <a:cs typeface="Times New Roman"/>
              <a:sym typeface="Times New Roman"/>
            </a:endParaRPr>
          </a:p>
        </p:txBody>
      </p:sp>
      <p:sp>
        <p:nvSpPr>
          <p:cNvPr id="382" name="Google Shape;382;p53"/>
          <p:cNvSpPr txBox="1">
            <a:spLocks noGrp="1"/>
          </p:cNvSpPr>
          <p:nvPr>
            <p:ph type="body" idx="1"/>
          </p:nvPr>
        </p:nvSpPr>
        <p:spPr>
          <a:xfrm>
            <a:off x="308472" y="1311007"/>
            <a:ext cx="11369407" cy="5001658"/>
          </a:xfrm>
          <a:prstGeom prst="rect">
            <a:avLst/>
          </a:prstGeom>
          <a:noFill/>
          <a:ln>
            <a:noFill/>
          </a:ln>
        </p:spPr>
        <p:txBody>
          <a:bodyPr spcFirstLastPara="1" wrap="square" lIns="91425" tIns="45700" rIns="91425" bIns="45700" anchor="t" anchorCtr="0">
            <a:noAutofit/>
          </a:bodyPr>
          <a:lstStyle/>
          <a:p>
            <a:pPr marL="0" indent="0">
              <a:lnSpc>
                <a:spcPct val="100000"/>
              </a:lnSpc>
              <a:spcBef>
                <a:spcPts val="2100"/>
              </a:spcBef>
              <a:buSzPts val="2800"/>
              <a:buNone/>
            </a:pPr>
            <a:r>
              <a:rPr lang="en-US" sz="2800" dirty="0">
                <a:solidFill>
                  <a:srgbClr val="000000"/>
                </a:solidFill>
                <a:latin typeface="Georgia" panose="02040502050405020303" pitchFamily="18" charset="0"/>
                <a:ea typeface="Times New Roman"/>
                <a:cs typeface="Times New Roman"/>
                <a:sym typeface="Times New Roman"/>
              </a:rPr>
              <a:t>Division for Early Childhood. (2017). </a:t>
            </a:r>
            <a:r>
              <a:rPr lang="en-US" sz="2800" i="1" dirty="0">
                <a:solidFill>
                  <a:srgbClr val="000000"/>
                </a:solidFill>
                <a:latin typeface="Georgia" panose="02040502050405020303" pitchFamily="18" charset="0"/>
                <a:ea typeface="Times New Roman"/>
                <a:cs typeface="Times New Roman"/>
                <a:sym typeface="Times New Roman"/>
              </a:rPr>
              <a:t>DEC recommended practices in early intervention/early childhood special education 2014. (</a:t>
            </a:r>
            <a:r>
              <a:rPr lang="en-US" sz="2800" dirty="0">
                <a:solidFill>
                  <a:srgbClr val="000000"/>
                </a:solidFill>
                <a:latin typeface="Georgia" panose="02040502050405020303" pitchFamily="18" charset="0"/>
                <a:ea typeface="Times New Roman"/>
                <a:cs typeface="Times New Roman"/>
                <a:sym typeface="Times New Roman"/>
              </a:rPr>
              <a:t>Retrieved from </a:t>
            </a:r>
            <a:r>
              <a:rPr lang="en-US" sz="2800" u="sng" dirty="0">
                <a:solidFill>
                  <a:schemeClr val="hlink"/>
                </a:solidFill>
                <a:latin typeface="Georgia" panose="02040502050405020303" pitchFamily="18" charset="0"/>
                <a:ea typeface="Times New Roman"/>
                <a:cs typeface="Times New Roman"/>
                <a:sym typeface="Times New Roman"/>
                <a:hlinkClick r:id="rId3" tooltip="web link"/>
              </a:rPr>
              <a:t>http</a:t>
            </a:r>
            <a:r>
              <a:rPr lang="en-US" sz="2800" u="sng" dirty="0" smtClean="0">
                <a:solidFill>
                  <a:schemeClr val="hlink"/>
                </a:solidFill>
                <a:latin typeface="Georgia" panose="02040502050405020303" pitchFamily="18" charset="0"/>
                <a:ea typeface="Times New Roman"/>
                <a:cs typeface="Times New Roman"/>
                <a:sym typeface="Times New Roman"/>
                <a:hlinkClick r:id="rId3" tooltip="web link"/>
              </a:rPr>
              <a:t>://dec-sped.org/recommendedpractices</a:t>
            </a:r>
            <a:r>
              <a:rPr lang="en-US" sz="2800" dirty="0" smtClean="0">
                <a:solidFill>
                  <a:srgbClr val="000000"/>
                </a:solidFill>
                <a:latin typeface="Georgia" panose="02040502050405020303" pitchFamily="18" charset="0"/>
                <a:ea typeface="Times New Roman"/>
                <a:cs typeface="Times New Roman"/>
                <a:sym typeface="Times New Roman"/>
              </a:rPr>
              <a:t>)</a:t>
            </a:r>
          </a:p>
          <a:p>
            <a:pPr marL="0" indent="0">
              <a:lnSpc>
                <a:spcPct val="100000"/>
              </a:lnSpc>
              <a:spcBef>
                <a:spcPts val="2100"/>
              </a:spcBef>
              <a:buSzPts val="2800"/>
              <a:buNone/>
            </a:pPr>
            <a:r>
              <a:rPr lang="en-US" sz="2800" dirty="0" smtClean="0">
                <a:solidFill>
                  <a:schemeClr val="dk1"/>
                </a:solidFill>
                <a:latin typeface="Georgia" panose="02040502050405020303" pitchFamily="18" charset="0"/>
                <a:ea typeface="Times New Roman"/>
                <a:cs typeface="Times New Roman"/>
                <a:sym typeface="Times New Roman"/>
              </a:rPr>
              <a:t>Grisham-Brown</a:t>
            </a:r>
            <a:r>
              <a:rPr lang="en-US" sz="2800" dirty="0">
                <a:solidFill>
                  <a:schemeClr val="dk1"/>
                </a:solidFill>
                <a:latin typeface="Georgia" panose="02040502050405020303" pitchFamily="18" charset="0"/>
                <a:ea typeface="Times New Roman"/>
                <a:cs typeface="Times New Roman"/>
                <a:sym typeface="Times New Roman"/>
              </a:rPr>
              <a:t>, J., </a:t>
            </a:r>
            <a:r>
              <a:rPr lang="en-US" sz="2800" dirty="0" err="1">
                <a:solidFill>
                  <a:schemeClr val="dk1"/>
                </a:solidFill>
                <a:latin typeface="Georgia" panose="02040502050405020303" pitchFamily="18" charset="0"/>
                <a:ea typeface="Times New Roman"/>
                <a:cs typeface="Times New Roman"/>
                <a:sym typeface="Times New Roman"/>
              </a:rPr>
              <a:t>Hemmeter</a:t>
            </a:r>
            <a:r>
              <a:rPr lang="en-US" sz="2800" dirty="0">
                <a:solidFill>
                  <a:schemeClr val="dk1"/>
                </a:solidFill>
                <a:latin typeface="Georgia" panose="02040502050405020303" pitchFamily="18" charset="0"/>
                <a:ea typeface="Times New Roman"/>
                <a:cs typeface="Times New Roman"/>
                <a:sym typeface="Times New Roman"/>
              </a:rPr>
              <a:t>, M.L., </a:t>
            </a:r>
            <a:r>
              <a:rPr lang="en-US" sz="2800" dirty="0" smtClean="0">
                <a:solidFill>
                  <a:schemeClr val="dk1"/>
                </a:solidFill>
                <a:latin typeface="Georgia" panose="02040502050405020303" pitchFamily="18" charset="0"/>
                <a:ea typeface="Times New Roman"/>
                <a:cs typeface="Times New Roman"/>
                <a:sym typeface="Times New Roman"/>
              </a:rPr>
              <a:t>&amp; </a:t>
            </a:r>
            <a:r>
              <a:rPr lang="en-US" sz="2800" dirty="0" err="1">
                <a:solidFill>
                  <a:schemeClr val="dk1"/>
                </a:solidFill>
                <a:latin typeface="Georgia" panose="02040502050405020303" pitchFamily="18" charset="0"/>
                <a:ea typeface="Times New Roman"/>
                <a:cs typeface="Times New Roman"/>
                <a:sym typeface="Times New Roman"/>
              </a:rPr>
              <a:t>Pretti-Frontczak</a:t>
            </a:r>
            <a:r>
              <a:rPr lang="en-US" sz="2800" dirty="0">
                <a:solidFill>
                  <a:schemeClr val="dk1"/>
                </a:solidFill>
                <a:latin typeface="Georgia" panose="02040502050405020303" pitchFamily="18" charset="0"/>
                <a:ea typeface="Times New Roman"/>
                <a:cs typeface="Times New Roman"/>
                <a:sym typeface="Times New Roman"/>
              </a:rPr>
              <a:t>, K. (2017). </a:t>
            </a:r>
            <a:r>
              <a:rPr lang="en-US" sz="2800" i="1" dirty="0">
                <a:solidFill>
                  <a:schemeClr val="dk1"/>
                </a:solidFill>
                <a:latin typeface="Georgia" panose="02040502050405020303" pitchFamily="18" charset="0"/>
                <a:ea typeface="Times New Roman"/>
                <a:cs typeface="Times New Roman"/>
                <a:sym typeface="Times New Roman"/>
              </a:rPr>
              <a:t>Blended </a:t>
            </a:r>
            <a:r>
              <a:rPr lang="en-US" sz="2800" i="1" dirty="0" smtClean="0">
                <a:solidFill>
                  <a:schemeClr val="dk1"/>
                </a:solidFill>
                <a:latin typeface="Georgia" panose="02040502050405020303" pitchFamily="18" charset="0"/>
                <a:ea typeface="Times New Roman"/>
                <a:cs typeface="Times New Roman"/>
                <a:sym typeface="Times New Roman"/>
              </a:rPr>
              <a:t>practices </a:t>
            </a:r>
            <a:r>
              <a:rPr lang="en-US" sz="2800" i="1" dirty="0">
                <a:solidFill>
                  <a:schemeClr val="dk1"/>
                </a:solidFill>
                <a:latin typeface="Georgia" panose="02040502050405020303" pitchFamily="18" charset="0"/>
                <a:ea typeface="Times New Roman"/>
                <a:cs typeface="Times New Roman"/>
                <a:sym typeface="Times New Roman"/>
              </a:rPr>
              <a:t>for teaching young children in inclusive </a:t>
            </a:r>
            <a:r>
              <a:rPr lang="en-US" sz="2800" i="1" dirty="0" smtClean="0">
                <a:solidFill>
                  <a:schemeClr val="dk1"/>
                </a:solidFill>
                <a:latin typeface="Georgia" panose="02040502050405020303" pitchFamily="18" charset="0"/>
                <a:ea typeface="Times New Roman"/>
                <a:cs typeface="Times New Roman"/>
                <a:sym typeface="Times New Roman"/>
              </a:rPr>
              <a:t>settings</a:t>
            </a:r>
            <a:r>
              <a:rPr lang="en-US" sz="2800" dirty="0" smtClean="0">
                <a:solidFill>
                  <a:schemeClr val="dk1"/>
                </a:solidFill>
                <a:latin typeface="Georgia" panose="02040502050405020303" pitchFamily="18" charset="0"/>
                <a:ea typeface="Times New Roman"/>
                <a:cs typeface="Times New Roman"/>
                <a:sym typeface="Times New Roman"/>
              </a:rPr>
              <a:t> (2</a:t>
            </a:r>
            <a:r>
              <a:rPr lang="en-US" sz="2800" baseline="30000" dirty="0" smtClean="0">
                <a:solidFill>
                  <a:schemeClr val="dk1"/>
                </a:solidFill>
                <a:latin typeface="Georgia" panose="02040502050405020303" pitchFamily="18" charset="0"/>
                <a:ea typeface="Times New Roman"/>
                <a:cs typeface="Times New Roman"/>
                <a:sym typeface="Times New Roman"/>
              </a:rPr>
              <a:t>nd</a:t>
            </a:r>
            <a:r>
              <a:rPr lang="en-US" sz="2800" dirty="0" smtClean="0">
                <a:solidFill>
                  <a:schemeClr val="dk1"/>
                </a:solidFill>
                <a:latin typeface="Georgia" panose="02040502050405020303" pitchFamily="18" charset="0"/>
                <a:ea typeface="Times New Roman"/>
                <a:cs typeface="Times New Roman"/>
                <a:sym typeface="Times New Roman"/>
              </a:rPr>
              <a:t> ed.). </a:t>
            </a:r>
            <a:r>
              <a:rPr lang="en-US" sz="2800" dirty="0">
                <a:solidFill>
                  <a:schemeClr val="dk1"/>
                </a:solidFill>
                <a:latin typeface="Georgia" panose="02040502050405020303" pitchFamily="18" charset="0"/>
                <a:ea typeface="Times New Roman"/>
                <a:cs typeface="Times New Roman"/>
                <a:sym typeface="Times New Roman"/>
              </a:rPr>
              <a:t>Baltimore, MD: Paul H. </a:t>
            </a:r>
            <a:r>
              <a:rPr lang="en-US" sz="2800" dirty="0" smtClean="0">
                <a:solidFill>
                  <a:schemeClr val="dk1"/>
                </a:solidFill>
                <a:latin typeface="Georgia" panose="02040502050405020303" pitchFamily="18" charset="0"/>
                <a:ea typeface="Times New Roman"/>
                <a:cs typeface="Times New Roman"/>
                <a:sym typeface="Times New Roman"/>
              </a:rPr>
              <a:t>Brookes. </a:t>
            </a:r>
          </a:p>
          <a:p>
            <a:pPr marL="0" indent="0">
              <a:lnSpc>
                <a:spcPct val="100000"/>
              </a:lnSpc>
              <a:spcBef>
                <a:spcPts val="2100"/>
              </a:spcBef>
              <a:buSzPts val="2800"/>
              <a:buNone/>
            </a:pPr>
            <a:r>
              <a:rPr lang="en-US" sz="2800" dirty="0" smtClean="0">
                <a:solidFill>
                  <a:srgbClr val="000000"/>
                </a:solidFill>
                <a:latin typeface="Georgia" panose="02040502050405020303" pitchFamily="18" charset="0"/>
                <a:ea typeface="Times New Roman"/>
                <a:cs typeface="Times New Roman"/>
                <a:sym typeface="Times New Roman"/>
              </a:rPr>
              <a:t>Head </a:t>
            </a:r>
            <a:r>
              <a:rPr lang="en-US" sz="2800" dirty="0">
                <a:solidFill>
                  <a:srgbClr val="000000"/>
                </a:solidFill>
                <a:latin typeface="Georgia" panose="02040502050405020303" pitchFamily="18" charset="0"/>
                <a:ea typeface="Times New Roman"/>
                <a:cs typeface="Times New Roman"/>
                <a:sym typeface="Times New Roman"/>
              </a:rPr>
              <a:t>Start Early </a:t>
            </a:r>
            <a:r>
              <a:rPr lang="en-US" sz="2800" dirty="0" smtClean="0">
                <a:solidFill>
                  <a:srgbClr val="000000"/>
                </a:solidFill>
                <a:latin typeface="Georgia" panose="02040502050405020303" pitchFamily="18" charset="0"/>
                <a:ea typeface="Times New Roman"/>
                <a:cs typeface="Times New Roman"/>
                <a:sym typeface="Times New Roman"/>
              </a:rPr>
              <a:t>Childhood Learning </a:t>
            </a:r>
            <a:r>
              <a:rPr lang="en-US" sz="2800" dirty="0">
                <a:solidFill>
                  <a:srgbClr val="000000"/>
                </a:solidFill>
                <a:latin typeface="Georgia" panose="02040502050405020303" pitchFamily="18" charset="0"/>
                <a:ea typeface="Times New Roman"/>
                <a:cs typeface="Times New Roman"/>
                <a:sym typeface="Times New Roman"/>
              </a:rPr>
              <a:t>and Knowledge Center. (2012). </a:t>
            </a:r>
            <a:r>
              <a:rPr lang="en-US" sz="2800" i="1" dirty="0">
                <a:solidFill>
                  <a:srgbClr val="000000"/>
                </a:solidFill>
                <a:latin typeface="Georgia" panose="02040502050405020303" pitchFamily="18" charset="0"/>
                <a:ea typeface="Times New Roman"/>
                <a:cs typeface="Times New Roman"/>
                <a:sym typeface="Times New Roman"/>
              </a:rPr>
              <a:t>Stating behavioral </a:t>
            </a:r>
            <a:r>
              <a:rPr lang="en-US" sz="2800" i="1" dirty="0" smtClean="0">
                <a:solidFill>
                  <a:srgbClr val="000000"/>
                </a:solidFill>
                <a:latin typeface="Georgia" panose="02040502050405020303" pitchFamily="18" charset="0"/>
                <a:ea typeface="Times New Roman"/>
                <a:cs typeface="Times New Roman"/>
                <a:sym typeface="Times New Roman"/>
              </a:rPr>
              <a:t>expectations</a:t>
            </a:r>
            <a:r>
              <a:rPr lang="en-US" sz="2800" i="1" dirty="0">
                <a:solidFill>
                  <a:srgbClr val="000000"/>
                </a:solidFill>
                <a:latin typeface="Georgia" panose="02040502050405020303" pitchFamily="18" charset="0"/>
                <a:ea typeface="Times New Roman"/>
                <a:cs typeface="Times New Roman"/>
                <a:sym typeface="Times New Roman"/>
              </a:rPr>
              <a:t>:</a:t>
            </a:r>
            <a:r>
              <a:rPr lang="en-US" sz="2800" i="1" dirty="0" smtClean="0">
                <a:solidFill>
                  <a:srgbClr val="000000"/>
                </a:solidFill>
                <a:latin typeface="Georgia" panose="02040502050405020303" pitchFamily="18" charset="0"/>
                <a:ea typeface="Times New Roman"/>
                <a:cs typeface="Times New Roman"/>
                <a:sym typeface="Times New Roman"/>
              </a:rPr>
              <a:t> Teaching </a:t>
            </a:r>
            <a:r>
              <a:rPr lang="en-US" sz="2800" i="1" dirty="0">
                <a:solidFill>
                  <a:srgbClr val="000000"/>
                </a:solidFill>
                <a:latin typeface="Georgia" panose="02040502050405020303" pitchFamily="18" charset="0"/>
                <a:ea typeface="Times New Roman"/>
                <a:cs typeface="Times New Roman"/>
                <a:sym typeface="Times New Roman"/>
              </a:rPr>
              <a:t>behavior </a:t>
            </a:r>
            <a:r>
              <a:rPr lang="en-US" sz="2800" i="1" dirty="0" smtClean="0">
                <a:solidFill>
                  <a:srgbClr val="000000"/>
                </a:solidFill>
                <a:latin typeface="Georgia" panose="02040502050405020303" pitchFamily="18" charset="0"/>
                <a:ea typeface="Times New Roman"/>
                <a:cs typeface="Times New Roman"/>
                <a:sym typeface="Times New Roman"/>
              </a:rPr>
              <a:t>expectations.</a:t>
            </a:r>
            <a:r>
              <a:rPr lang="en-US" sz="2800" dirty="0" smtClean="0">
                <a:solidFill>
                  <a:srgbClr val="000000"/>
                </a:solidFill>
                <a:latin typeface="Georgia" panose="02040502050405020303" pitchFamily="18" charset="0"/>
                <a:ea typeface="Times New Roman"/>
                <a:cs typeface="Times New Roman"/>
                <a:sym typeface="Times New Roman"/>
              </a:rPr>
              <a:t> (Retrieved from </a:t>
            </a:r>
            <a:r>
              <a:rPr lang="en-US" sz="2800" u="sng" dirty="0" smtClean="0">
                <a:solidFill>
                  <a:schemeClr val="hlink"/>
                </a:solidFill>
                <a:latin typeface="Georgia" panose="02040502050405020303" pitchFamily="18" charset="0"/>
                <a:ea typeface="Times New Roman"/>
                <a:cs typeface="Times New Roman"/>
                <a:sym typeface="Times New Roman"/>
              </a:rPr>
              <a:t>eclkc.ohs.acf.hhs.gov</a:t>
            </a:r>
            <a:r>
              <a:rPr lang="en-US" sz="2800" dirty="0" smtClean="0">
                <a:solidFill>
                  <a:schemeClr val="tx1"/>
                </a:solidFill>
                <a:latin typeface="Georgia" panose="02040502050405020303" pitchFamily="18" charset="0"/>
                <a:ea typeface="Times New Roman"/>
                <a:cs typeface="Times New Roman"/>
                <a:sym typeface="Times New Roman"/>
              </a:rPr>
              <a:t>)</a:t>
            </a:r>
          </a:p>
          <a:p>
            <a:pPr marL="0" lvl="0" indent="0" algn="l" rtl="0">
              <a:spcBef>
                <a:spcPts val="0"/>
              </a:spcBef>
              <a:spcAft>
                <a:spcPts val="0"/>
              </a:spcAft>
              <a:buClr>
                <a:schemeClr val="dk1"/>
              </a:buClr>
              <a:buSzPts val="2800"/>
              <a:buNone/>
            </a:pPr>
            <a:endParaRPr lang="en-US" dirty="0" smtClean="0">
              <a:solidFill>
                <a:schemeClr val="dk1"/>
              </a:solidFill>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4400" dirty="0">
                <a:solidFill>
                  <a:schemeClr val="dk1"/>
                </a:solidFill>
                <a:latin typeface="Georgia" panose="02040502050405020303" pitchFamily="18" charset="0"/>
                <a:ea typeface="Times New Roman"/>
                <a:cs typeface="Times New Roman"/>
                <a:sym typeface="Times New Roman"/>
              </a:rPr>
              <a:t>Wh</a:t>
            </a:r>
            <a:r>
              <a:rPr lang="en-US" sz="4400" dirty="0">
                <a:latin typeface="Georgia" panose="02040502050405020303" pitchFamily="18" charset="0"/>
                <a:ea typeface="Times New Roman"/>
                <a:cs typeface="Times New Roman"/>
                <a:sym typeface="Times New Roman"/>
              </a:rPr>
              <a:t>at pushes your hot button?</a:t>
            </a:r>
            <a:endParaRPr sz="4400" dirty="0">
              <a:solidFill>
                <a:schemeClr val="dk1"/>
              </a:solidFill>
              <a:latin typeface="Georgia" panose="02040502050405020303" pitchFamily="18" charset="0"/>
              <a:ea typeface="Times New Roman"/>
              <a:cs typeface="Times New Roman"/>
              <a:sym typeface="Times New Roman"/>
            </a:endParaRPr>
          </a:p>
        </p:txBody>
      </p:sp>
      <p:sp>
        <p:nvSpPr>
          <p:cNvPr id="99" name="Google Shape;99;p1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914400" lvl="0" indent="-457200" algn="l" rtl="0">
              <a:lnSpc>
                <a:spcPct val="90000"/>
              </a:lnSpc>
              <a:spcBef>
                <a:spcPts val="1000"/>
              </a:spcBef>
              <a:spcAft>
                <a:spcPts val="0"/>
              </a:spcAft>
              <a:buClr>
                <a:schemeClr val="dk1"/>
              </a:buClr>
              <a:buSzPts val="3600"/>
              <a:buFont typeface="Times New Roman"/>
              <a:buAutoNum type="alphaUcPeriod"/>
            </a:pPr>
            <a:endParaRPr lang="en-US" sz="3600" dirty="0" smtClean="0">
              <a:solidFill>
                <a:schemeClr val="dk1"/>
              </a:solidFill>
              <a:latin typeface="Georgia" panose="02040502050405020303" pitchFamily="18" charset="0"/>
              <a:ea typeface="Times New Roman"/>
              <a:cs typeface="Times New Roman"/>
              <a:sym typeface="Times New Roman"/>
            </a:endParaRPr>
          </a:p>
          <a:p>
            <a:pPr lvl="0" indent="-457200" algn="l" rtl="0">
              <a:lnSpc>
                <a:spcPct val="100000"/>
              </a:lnSpc>
              <a:spcBef>
                <a:spcPts val="1000"/>
              </a:spcBef>
              <a:spcAft>
                <a:spcPts val="0"/>
              </a:spcAft>
              <a:buClr>
                <a:schemeClr val="dk1"/>
              </a:buClr>
              <a:buSzPts val="3600"/>
              <a:buFont typeface="Arial" panose="020B0604020202020204" pitchFamily="34" charset="0"/>
              <a:buChar char="•"/>
            </a:pPr>
            <a:r>
              <a:rPr lang="en-US" sz="3600" dirty="0" smtClean="0">
                <a:solidFill>
                  <a:schemeClr val="dk1"/>
                </a:solidFill>
                <a:latin typeface="Georgia" panose="02040502050405020303" pitchFamily="18" charset="0"/>
                <a:ea typeface="Times New Roman"/>
                <a:cs typeface="Times New Roman"/>
                <a:sym typeface="Times New Roman"/>
              </a:rPr>
              <a:t>Traffic</a:t>
            </a:r>
            <a:endParaRPr sz="3600" dirty="0">
              <a:solidFill>
                <a:schemeClr val="dk1"/>
              </a:solidFill>
              <a:latin typeface="Georgia" panose="02040502050405020303" pitchFamily="18" charset="0"/>
              <a:ea typeface="Times New Roman"/>
              <a:cs typeface="Times New Roman"/>
              <a:sym typeface="Times New Roman"/>
            </a:endParaRPr>
          </a:p>
          <a:p>
            <a:pPr lvl="0" indent="-457200" algn="l" rtl="0">
              <a:lnSpc>
                <a:spcPct val="100000"/>
              </a:lnSpc>
              <a:spcBef>
                <a:spcPts val="0"/>
              </a:spcBef>
              <a:spcAft>
                <a:spcPts val="0"/>
              </a:spcAft>
              <a:buClr>
                <a:schemeClr val="dk1"/>
              </a:buClr>
              <a:buSzPts val="3600"/>
              <a:buFont typeface="Arial" panose="020B0604020202020204" pitchFamily="34" charset="0"/>
              <a:buChar char="•"/>
            </a:pPr>
            <a:r>
              <a:rPr lang="en-US" sz="3600" dirty="0" smtClean="0">
                <a:solidFill>
                  <a:schemeClr val="dk1"/>
                </a:solidFill>
                <a:latin typeface="Georgia" panose="02040502050405020303" pitchFamily="18" charset="0"/>
                <a:ea typeface="Times New Roman"/>
                <a:cs typeface="Times New Roman"/>
                <a:sym typeface="Times New Roman"/>
              </a:rPr>
              <a:t>Someone </a:t>
            </a:r>
            <a:r>
              <a:rPr lang="en-US" sz="3600" dirty="0">
                <a:solidFill>
                  <a:schemeClr val="dk1"/>
                </a:solidFill>
                <a:latin typeface="Georgia" panose="02040502050405020303" pitchFamily="18" charset="0"/>
                <a:ea typeface="Times New Roman"/>
                <a:cs typeface="Times New Roman"/>
                <a:sym typeface="Times New Roman"/>
              </a:rPr>
              <a:t>cutting the line</a:t>
            </a:r>
            <a:endParaRPr sz="3600" dirty="0">
              <a:solidFill>
                <a:schemeClr val="dk1"/>
              </a:solidFill>
              <a:latin typeface="Georgia" panose="02040502050405020303" pitchFamily="18" charset="0"/>
              <a:ea typeface="Times New Roman"/>
              <a:cs typeface="Times New Roman"/>
              <a:sym typeface="Times New Roman"/>
            </a:endParaRPr>
          </a:p>
          <a:p>
            <a:pPr lvl="0" indent="-457200" algn="l" rtl="0">
              <a:lnSpc>
                <a:spcPct val="100000"/>
              </a:lnSpc>
              <a:spcBef>
                <a:spcPts val="0"/>
              </a:spcBef>
              <a:spcAft>
                <a:spcPts val="0"/>
              </a:spcAft>
              <a:buClr>
                <a:schemeClr val="dk1"/>
              </a:buClr>
              <a:buSzPts val="3600"/>
              <a:buFont typeface="Arial" panose="020B0604020202020204" pitchFamily="34" charset="0"/>
              <a:buChar char="•"/>
            </a:pPr>
            <a:r>
              <a:rPr lang="en-US" sz="3600" dirty="0" smtClean="0">
                <a:solidFill>
                  <a:schemeClr val="dk1"/>
                </a:solidFill>
                <a:latin typeface="Georgia" panose="02040502050405020303" pitchFamily="18" charset="0"/>
                <a:ea typeface="Times New Roman"/>
                <a:cs typeface="Times New Roman"/>
                <a:sym typeface="Times New Roman"/>
              </a:rPr>
              <a:t>Social </a:t>
            </a:r>
            <a:r>
              <a:rPr lang="en-US" sz="3600" dirty="0">
                <a:solidFill>
                  <a:schemeClr val="dk1"/>
                </a:solidFill>
                <a:latin typeface="Georgia" panose="02040502050405020303" pitchFamily="18" charset="0"/>
                <a:ea typeface="Times New Roman"/>
                <a:cs typeface="Times New Roman"/>
                <a:sym typeface="Times New Roman"/>
              </a:rPr>
              <a:t>media drama</a:t>
            </a:r>
            <a:endParaRPr sz="3600" dirty="0">
              <a:solidFill>
                <a:schemeClr val="dk1"/>
              </a:solidFill>
              <a:latin typeface="Georgia" panose="02040502050405020303" pitchFamily="18" charset="0"/>
              <a:ea typeface="Times New Roman"/>
              <a:cs typeface="Times New Roman"/>
              <a:sym typeface="Times New Roman"/>
            </a:endParaRPr>
          </a:p>
          <a:p>
            <a:pPr lvl="0" indent="-457200" algn="l" rtl="0">
              <a:lnSpc>
                <a:spcPct val="100000"/>
              </a:lnSpc>
              <a:spcBef>
                <a:spcPts val="0"/>
              </a:spcBef>
              <a:spcAft>
                <a:spcPts val="0"/>
              </a:spcAft>
              <a:buClr>
                <a:schemeClr val="dk1"/>
              </a:buClr>
              <a:buSzPts val="3600"/>
              <a:buFont typeface="Arial" panose="020B0604020202020204" pitchFamily="34" charset="0"/>
              <a:buChar char="•"/>
            </a:pPr>
            <a:r>
              <a:rPr lang="en-US" sz="3600" dirty="0" smtClean="0">
                <a:solidFill>
                  <a:schemeClr val="dk1"/>
                </a:solidFill>
                <a:latin typeface="Georgia" panose="02040502050405020303" pitchFamily="18" charset="0"/>
                <a:ea typeface="Times New Roman"/>
                <a:cs typeface="Times New Roman"/>
                <a:sym typeface="Times New Roman"/>
              </a:rPr>
              <a:t>Teaming </a:t>
            </a:r>
            <a:r>
              <a:rPr lang="en-US" sz="3600" dirty="0">
                <a:solidFill>
                  <a:schemeClr val="dk1"/>
                </a:solidFill>
                <a:latin typeface="Georgia" panose="02040502050405020303" pitchFamily="18" charset="0"/>
                <a:ea typeface="Times New Roman"/>
                <a:cs typeface="Times New Roman"/>
                <a:sym typeface="Times New Roman"/>
              </a:rPr>
              <a:t>challenges </a:t>
            </a:r>
            <a:endParaRPr sz="3600" dirty="0">
              <a:solidFill>
                <a:schemeClr val="dk1"/>
              </a:solidFill>
              <a:latin typeface="Georgia" panose="02040502050405020303" pitchFamily="18" charset="0"/>
              <a:ea typeface="Times New Roman"/>
              <a:cs typeface="Times New Roman"/>
              <a:sym typeface="Times New Roman"/>
            </a:endParaRPr>
          </a:p>
          <a:p>
            <a:pPr lvl="0" indent="-457200" algn="l" rtl="0">
              <a:lnSpc>
                <a:spcPct val="100000"/>
              </a:lnSpc>
              <a:spcBef>
                <a:spcPts val="0"/>
              </a:spcBef>
              <a:spcAft>
                <a:spcPts val="0"/>
              </a:spcAft>
              <a:buClr>
                <a:schemeClr val="dk1"/>
              </a:buClr>
              <a:buSzPts val="3600"/>
              <a:buFont typeface="Arial" panose="020B0604020202020204" pitchFamily="34" charset="0"/>
              <a:buChar char="•"/>
            </a:pPr>
            <a:r>
              <a:rPr lang="en-US" sz="3600" dirty="0" smtClean="0">
                <a:solidFill>
                  <a:schemeClr val="dk1"/>
                </a:solidFill>
                <a:latin typeface="Georgia" panose="02040502050405020303" pitchFamily="18" charset="0"/>
                <a:ea typeface="Times New Roman"/>
                <a:cs typeface="Times New Roman"/>
                <a:sym typeface="Times New Roman"/>
              </a:rPr>
              <a:t>Unpredictable </a:t>
            </a:r>
            <a:r>
              <a:rPr lang="en-US" sz="3600" dirty="0">
                <a:solidFill>
                  <a:schemeClr val="dk1"/>
                </a:solidFill>
                <a:latin typeface="Georgia" panose="02040502050405020303" pitchFamily="18" charset="0"/>
                <a:ea typeface="Times New Roman"/>
                <a:cs typeface="Times New Roman"/>
                <a:sym typeface="Times New Roman"/>
              </a:rPr>
              <a:t>changes to your day</a:t>
            </a:r>
            <a:endParaRPr sz="3600" dirty="0">
              <a:solidFill>
                <a:schemeClr val="dk1"/>
              </a:solidFill>
              <a:latin typeface="Georgia" panose="02040502050405020303" pitchFamily="18" charset="0"/>
              <a:ea typeface="Times New Roman"/>
              <a:cs typeface="Times New Roman"/>
              <a:sym typeface="Times New Roman"/>
            </a:endParaRPr>
          </a:p>
          <a:p>
            <a:pPr marL="0" lvl="0" indent="0" algn="l" rtl="0">
              <a:lnSpc>
                <a:spcPct val="90000"/>
              </a:lnSpc>
              <a:spcBef>
                <a:spcPts val="2100"/>
              </a:spcBef>
              <a:spcAft>
                <a:spcPts val="2100"/>
              </a:spcAft>
              <a:buSzPts val="1800"/>
              <a:buNone/>
            </a:pPr>
            <a:endParaRPr sz="3600" dirty="0">
              <a:solidFill>
                <a:schemeClr val="dk1"/>
              </a:solidFill>
              <a:latin typeface="Georgia" panose="02040502050405020303" pitchFamily="18" charset="0"/>
              <a:ea typeface="Times New Roman"/>
              <a:cs typeface="Times New Roman"/>
              <a:sym typeface="Times New Roman"/>
            </a:endParaRPr>
          </a:p>
        </p:txBody>
      </p:sp>
      <p:pic>
        <p:nvPicPr>
          <p:cNvPr id="100" name="Google Shape;100;p19" descr="&quot;&quot;"/>
          <p:cNvPicPr preferRelativeResize="0"/>
          <p:nvPr/>
        </p:nvPicPr>
        <p:blipFill>
          <a:blip r:embed="rId3">
            <a:alphaModFix/>
          </a:blip>
          <a:stretch>
            <a:fillRect/>
          </a:stretch>
        </p:blipFill>
        <p:spPr>
          <a:xfrm>
            <a:off x="7282149" y="1690813"/>
            <a:ext cx="3580481" cy="2947288"/>
          </a:xfrm>
          <a:prstGeom prst="rect">
            <a:avLst/>
          </a:prstGeom>
          <a:noFill/>
          <a:ln>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5973"/>
            <a:ext cx="10515600" cy="923849"/>
          </a:xfrm>
        </p:spPr>
        <p:txBody>
          <a:bodyPr/>
          <a:lstStyle/>
          <a:p>
            <a:pPr algn="ctr"/>
            <a:r>
              <a:rPr lang="en-US" sz="4400" dirty="0" smtClean="0">
                <a:latin typeface="Georgia" panose="02040502050405020303" pitchFamily="18" charset="0"/>
                <a:ea typeface="Times New Roman"/>
                <a:cs typeface="Times New Roman"/>
                <a:sym typeface="Times New Roman"/>
              </a:rPr>
              <a:t>References, Slide 2</a:t>
            </a:r>
            <a:endParaRPr lang="en-US" sz="4400" dirty="0">
              <a:latin typeface="Georgia" panose="02040502050405020303" pitchFamily="18" charset="0"/>
            </a:endParaRPr>
          </a:p>
        </p:txBody>
      </p:sp>
      <p:sp>
        <p:nvSpPr>
          <p:cNvPr id="3" name="Text Placeholder 2"/>
          <p:cNvSpPr>
            <a:spLocks noGrp="1"/>
          </p:cNvSpPr>
          <p:nvPr>
            <p:ph type="body" idx="1"/>
          </p:nvPr>
        </p:nvSpPr>
        <p:spPr>
          <a:xfrm>
            <a:off x="694063" y="1189822"/>
            <a:ext cx="10659737" cy="5244029"/>
          </a:xfrm>
        </p:spPr>
        <p:txBody>
          <a:bodyPr/>
          <a:lstStyle/>
          <a:p>
            <a:pPr marL="0" indent="0">
              <a:lnSpc>
                <a:spcPct val="100000"/>
              </a:lnSpc>
              <a:spcBef>
                <a:spcPts val="2100"/>
              </a:spcBef>
              <a:buSzPts val="2800"/>
              <a:buNone/>
            </a:pPr>
            <a:r>
              <a:rPr lang="en-US" sz="2800" dirty="0">
                <a:solidFill>
                  <a:schemeClr val="dk1"/>
                </a:solidFill>
                <a:latin typeface="Georgia" panose="02040502050405020303" pitchFamily="18" charset="0"/>
                <a:ea typeface="Times New Roman"/>
                <a:cs typeface="Times New Roman"/>
                <a:sym typeface="Times New Roman"/>
              </a:rPr>
              <a:t>Head Start Early </a:t>
            </a:r>
            <a:r>
              <a:rPr lang="en-US" sz="2800" dirty="0" smtClean="0">
                <a:solidFill>
                  <a:schemeClr val="dk1"/>
                </a:solidFill>
                <a:latin typeface="Georgia" panose="02040502050405020303" pitchFamily="18" charset="0"/>
                <a:ea typeface="Times New Roman"/>
                <a:cs typeface="Times New Roman"/>
                <a:sym typeface="Times New Roman"/>
              </a:rPr>
              <a:t>Childhood Learning and Knowledge Center</a:t>
            </a:r>
            <a:r>
              <a:rPr lang="en-US" sz="2800" dirty="0">
                <a:solidFill>
                  <a:schemeClr val="dk1"/>
                </a:solidFill>
                <a:latin typeface="Georgia" panose="02040502050405020303" pitchFamily="18" charset="0"/>
                <a:ea typeface="Times New Roman"/>
                <a:cs typeface="Times New Roman"/>
                <a:sym typeface="Times New Roman"/>
              </a:rPr>
              <a:t>. (2012). </a:t>
            </a:r>
            <a:r>
              <a:rPr lang="en-US" sz="2800" i="1" dirty="0">
                <a:solidFill>
                  <a:schemeClr val="dk1"/>
                </a:solidFill>
                <a:latin typeface="Georgia" panose="02040502050405020303" pitchFamily="18" charset="0"/>
                <a:ea typeface="Times New Roman"/>
                <a:cs typeface="Times New Roman"/>
                <a:sym typeface="Times New Roman"/>
              </a:rPr>
              <a:t>Schedules and routines: Group problem solving facilitators guide.</a:t>
            </a:r>
            <a:r>
              <a:rPr lang="en-US" sz="2800" dirty="0">
                <a:solidFill>
                  <a:schemeClr val="dk1"/>
                </a:solidFill>
                <a:latin typeface="Georgia" panose="02040502050405020303" pitchFamily="18" charset="0"/>
                <a:ea typeface="Times New Roman"/>
                <a:cs typeface="Times New Roman"/>
                <a:sym typeface="Times New Roman"/>
              </a:rPr>
              <a:t> (Retrieved from </a:t>
            </a:r>
            <a:r>
              <a:rPr lang="en-US" sz="2800" u="sng" dirty="0" smtClean="0">
                <a:solidFill>
                  <a:schemeClr val="accent5"/>
                </a:solidFill>
                <a:latin typeface="Georgia" panose="02040502050405020303" pitchFamily="18" charset="0"/>
                <a:ea typeface="Times New Roman"/>
                <a:cs typeface="Times New Roman"/>
                <a:sym typeface="Times New Roman"/>
                <a:hlinkClick r:id="rId2"/>
              </a:rPr>
              <a:t>eclkc.ohs.acf.hhs.gov</a:t>
            </a:r>
            <a:r>
              <a:rPr lang="en-US" sz="2800" dirty="0" smtClean="0">
                <a:solidFill>
                  <a:schemeClr val="tx1"/>
                </a:solidFill>
                <a:latin typeface="Georgia" panose="02040502050405020303" pitchFamily="18" charset="0"/>
                <a:ea typeface="Times New Roman"/>
                <a:cs typeface="Times New Roman"/>
                <a:sym typeface="Times New Roman"/>
              </a:rPr>
              <a:t>)</a:t>
            </a:r>
          </a:p>
          <a:p>
            <a:pPr marL="0" indent="0">
              <a:lnSpc>
                <a:spcPct val="100000"/>
              </a:lnSpc>
              <a:spcBef>
                <a:spcPts val="2100"/>
              </a:spcBef>
              <a:buSzPts val="2800"/>
              <a:buNone/>
            </a:pPr>
            <a:r>
              <a:rPr lang="en-US" sz="2800" dirty="0" smtClean="0">
                <a:solidFill>
                  <a:schemeClr val="tx1"/>
                </a:solidFill>
                <a:latin typeface="Georgia" panose="02040502050405020303" pitchFamily="18" charset="0"/>
                <a:ea typeface="Times New Roman"/>
                <a:cs typeface="Times New Roman"/>
                <a:sym typeface="Times New Roman"/>
              </a:rPr>
              <a:t>McClelland</a:t>
            </a:r>
            <a:r>
              <a:rPr lang="en-US" sz="2800" dirty="0">
                <a:solidFill>
                  <a:schemeClr val="tx1"/>
                </a:solidFill>
                <a:latin typeface="Georgia" panose="02040502050405020303" pitchFamily="18" charset="0"/>
                <a:ea typeface="Times New Roman"/>
                <a:cs typeface="Times New Roman"/>
                <a:sym typeface="Times New Roman"/>
              </a:rPr>
              <a:t>, M.M., &amp; </a:t>
            </a:r>
            <a:r>
              <a:rPr lang="en-US" sz="2800" dirty="0" err="1">
                <a:solidFill>
                  <a:schemeClr val="tx1"/>
                </a:solidFill>
                <a:latin typeface="Georgia" panose="02040502050405020303" pitchFamily="18" charset="0"/>
                <a:ea typeface="Times New Roman"/>
                <a:cs typeface="Times New Roman"/>
                <a:sym typeface="Times New Roman"/>
              </a:rPr>
              <a:t>Tominey</a:t>
            </a:r>
            <a:r>
              <a:rPr lang="en-US" sz="2800" dirty="0">
                <a:solidFill>
                  <a:schemeClr val="tx1"/>
                </a:solidFill>
                <a:latin typeface="Georgia" panose="02040502050405020303" pitchFamily="18" charset="0"/>
                <a:ea typeface="Times New Roman"/>
                <a:cs typeface="Times New Roman"/>
                <a:sym typeface="Times New Roman"/>
              </a:rPr>
              <a:t>, S.L. (2016). </a:t>
            </a:r>
            <a:r>
              <a:rPr lang="en-US" sz="2800" i="1" dirty="0">
                <a:solidFill>
                  <a:schemeClr val="tx1"/>
                </a:solidFill>
                <a:latin typeface="Georgia" panose="02040502050405020303" pitchFamily="18" charset="0"/>
                <a:ea typeface="Times New Roman"/>
                <a:cs typeface="Times New Roman"/>
                <a:sym typeface="Times New Roman"/>
              </a:rPr>
              <a:t>Stop, think, act: Integrating self-regulation in the early childhood classroom</a:t>
            </a:r>
            <a:r>
              <a:rPr lang="en-US" sz="2800" dirty="0">
                <a:solidFill>
                  <a:schemeClr val="tx1"/>
                </a:solidFill>
                <a:latin typeface="Georgia" panose="02040502050405020303" pitchFamily="18" charset="0"/>
                <a:ea typeface="Times New Roman"/>
                <a:cs typeface="Times New Roman"/>
                <a:sym typeface="Times New Roman"/>
              </a:rPr>
              <a:t>. New York, NY</a:t>
            </a:r>
            <a:r>
              <a:rPr lang="en-US" sz="2800" dirty="0" smtClean="0">
                <a:solidFill>
                  <a:schemeClr val="tx1"/>
                </a:solidFill>
                <a:latin typeface="Georgia" panose="02040502050405020303" pitchFamily="18" charset="0"/>
                <a:ea typeface="Times New Roman"/>
                <a:cs typeface="Times New Roman"/>
                <a:sym typeface="Times New Roman"/>
              </a:rPr>
              <a:t>: Routledge.</a:t>
            </a:r>
          </a:p>
          <a:p>
            <a:pPr marL="0" indent="0">
              <a:lnSpc>
                <a:spcPct val="100000"/>
              </a:lnSpc>
              <a:spcBef>
                <a:spcPts val="2100"/>
              </a:spcBef>
              <a:buSzPts val="2800"/>
              <a:buNone/>
            </a:pPr>
            <a:r>
              <a:rPr lang="en-US" sz="2800" dirty="0" smtClean="0">
                <a:solidFill>
                  <a:schemeClr val="tx1"/>
                </a:solidFill>
                <a:latin typeface="Georgia" panose="02040502050405020303" pitchFamily="18" charset="0"/>
                <a:ea typeface="Times New Roman"/>
                <a:cs typeface="Times New Roman"/>
                <a:sym typeface="Times New Roman"/>
              </a:rPr>
              <a:t>Murray</a:t>
            </a:r>
            <a:r>
              <a:rPr lang="en-US" sz="2800" dirty="0">
                <a:solidFill>
                  <a:schemeClr val="tx1"/>
                </a:solidFill>
                <a:latin typeface="Georgia" panose="02040502050405020303" pitchFamily="18" charset="0"/>
                <a:ea typeface="Times New Roman"/>
                <a:cs typeface="Times New Roman"/>
                <a:sym typeface="Times New Roman"/>
              </a:rPr>
              <a:t>, Gallagher, &amp; </a:t>
            </a:r>
            <a:r>
              <a:rPr lang="en-US" sz="2800" dirty="0" err="1">
                <a:solidFill>
                  <a:schemeClr val="tx1"/>
                </a:solidFill>
                <a:latin typeface="Georgia" panose="02040502050405020303" pitchFamily="18" charset="0"/>
                <a:ea typeface="Times New Roman"/>
                <a:cs typeface="Times New Roman"/>
                <a:sym typeface="Times New Roman"/>
              </a:rPr>
              <a:t>Rosanbalm</a:t>
            </a:r>
            <a:r>
              <a:rPr lang="en-US" sz="2800" dirty="0">
                <a:solidFill>
                  <a:schemeClr val="tx1"/>
                </a:solidFill>
                <a:latin typeface="Georgia" panose="02040502050405020303" pitchFamily="18" charset="0"/>
                <a:ea typeface="Times New Roman"/>
                <a:cs typeface="Times New Roman"/>
                <a:sym typeface="Times New Roman"/>
              </a:rPr>
              <a:t>. (2016). </a:t>
            </a:r>
            <a:r>
              <a:rPr lang="en-US" sz="2800" i="1" dirty="0">
                <a:solidFill>
                  <a:schemeClr val="tx1"/>
                </a:solidFill>
                <a:latin typeface="Georgia" panose="02040502050405020303" pitchFamily="18" charset="0"/>
                <a:ea typeface="Times New Roman"/>
                <a:cs typeface="Times New Roman"/>
                <a:sym typeface="Times New Roman"/>
              </a:rPr>
              <a:t>Co-regulation: An evidence-based approach to building self-regulation in early childhood</a:t>
            </a:r>
            <a:r>
              <a:rPr lang="en-US" sz="2800" dirty="0">
                <a:solidFill>
                  <a:schemeClr val="tx1"/>
                </a:solidFill>
                <a:latin typeface="Georgia" panose="02040502050405020303" pitchFamily="18" charset="0"/>
                <a:ea typeface="Times New Roman"/>
                <a:cs typeface="Times New Roman"/>
                <a:sym typeface="Times New Roman"/>
              </a:rPr>
              <a:t>. Presented at the 16th National Early Childhood Inclusion Institute, Chapel Hill, NC.</a:t>
            </a:r>
          </a:p>
          <a:p>
            <a:pPr marL="0" lvl="0" indent="0">
              <a:spcBef>
                <a:spcPts val="0"/>
              </a:spcBef>
              <a:buSzPts val="2800"/>
              <a:buNone/>
            </a:pPr>
            <a:endParaRPr lang="en-US" dirty="0">
              <a:solidFill>
                <a:schemeClr val="tx1"/>
              </a:solidFill>
              <a:latin typeface="Georgia" panose="02040502050405020303" pitchFamily="18" charset="0"/>
              <a:ea typeface="Times New Roman"/>
              <a:cs typeface="Times New Roman"/>
              <a:sym typeface="Times New Roman"/>
            </a:endParaRPr>
          </a:p>
        </p:txBody>
      </p:sp>
    </p:spTree>
    <p:extLst>
      <p:ext uri="{BB962C8B-B14F-4D97-AF65-F5344CB8AC3E}">
        <p14:creationId xmlns:p14="http://schemas.microsoft.com/office/powerpoint/2010/main" val="12962322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54"/>
          <p:cNvSpPr txBox="1">
            <a:spLocks noGrp="1"/>
          </p:cNvSpPr>
          <p:nvPr>
            <p:ph type="title"/>
          </p:nvPr>
        </p:nvSpPr>
        <p:spPr>
          <a:xfrm>
            <a:off x="838200" y="365125"/>
            <a:ext cx="10515600" cy="923848"/>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400" dirty="0">
                <a:latin typeface="Georgia" panose="02040502050405020303" pitchFamily="18" charset="0"/>
                <a:ea typeface="Times New Roman"/>
                <a:cs typeface="Times New Roman"/>
                <a:sym typeface="Times New Roman"/>
              </a:rPr>
              <a:t>Thank You!</a:t>
            </a:r>
            <a:endParaRPr sz="4400" dirty="0">
              <a:latin typeface="Georgia" panose="02040502050405020303" pitchFamily="18" charset="0"/>
              <a:ea typeface="Times New Roman"/>
              <a:cs typeface="Times New Roman"/>
              <a:sym typeface="Times New Roman"/>
            </a:endParaRPr>
          </a:p>
        </p:txBody>
      </p:sp>
      <p:sp>
        <p:nvSpPr>
          <p:cNvPr id="389" name="Google Shape;389;p54"/>
          <p:cNvSpPr txBox="1">
            <a:spLocks noGrp="1"/>
          </p:cNvSpPr>
          <p:nvPr>
            <p:ph type="body" idx="1"/>
          </p:nvPr>
        </p:nvSpPr>
        <p:spPr>
          <a:xfrm>
            <a:off x="838200" y="1288973"/>
            <a:ext cx="10795612" cy="5221996"/>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3200" dirty="0">
                <a:solidFill>
                  <a:srgbClr val="000000"/>
                </a:solidFill>
                <a:latin typeface="Georgia" panose="02040502050405020303" pitchFamily="18" charset="0"/>
                <a:ea typeface="Times New Roman"/>
                <a:cs typeface="Times New Roman"/>
                <a:sym typeface="Times New Roman"/>
              </a:rPr>
              <a:t>If you have any questions about the content in this module or need further assistance implementing a systems approach to early childhood inclusive practices, please contact the early childhood staff at the following T/TACs</a:t>
            </a:r>
            <a:r>
              <a:rPr lang="en-US" sz="3200" dirty="0" smtClean="0">
                <a:solidFill>
                  <a:srgbClr val="000000"/>
                </a:solidFill>
                <a:latin typeface="Georgia" panose="02040502050405020303" pitchFamily="18" charset="0"/>
                <a:ea typeface="Times New Roman"/>
                <a:cs typeface="Times New Roman"/>
                <a:sym typeface="Times New Roman"/>
              </a:rPr>
              <a:t>.</a:t>
            </a:r>
          </a:p>
          <a:p>
            <a:pPr marL="0" lvl="0" indent="0" algn="l" rtl="0">
              <a:spcBef>
                <a:spcPts val="1000"/>
              </a:spcBef>
              <a:spcAft>
                <a:spcPts val="0"/>
              </a:spcAft>
              <a:buNone/>
            </a:pPr>
            <a:endParaRPr sz="1600" dirty="0">
              <a:solidFill>
                <a:srgbClr val="000000"/>
              </a:solidFill>
              <a:latin typeface="Georgia" panose="02040502050405020303" pitchFamily="18" charset="0"/>
              <a:ea typeface="Times New Roman"/>
              <a:cs typeface="Times New Roman"/>
              <a:sym typeface="Times New Roman"/>
            </a:endParaRPr>
          </a:p>
          <a:p>
            <a:pPr marL="0" lvl="0" indent="0" algn="l" rtl="0">
              <a:spcBef>
                <a:spcPts val="1000"/>
              </a:spcBef>
              <a:spcAft>
                <a:spcPts val="0"/>
              </a:spcAft>
              <a:buNone/>
            </a:pPr>
            <a:r>
              <a:rPr lang="en-US" sz="3200" dirty="0">
                <a:solidFill>
                  <a:srgbClr val="000000"/>
                </a:solidFill>
                <a:latin typeface="Georgia" panose="02040502050405020303" pitchFamily="18" charset="0"/>
                <a:ea typeface="Times New Roman"/>
                <a:cs typeface="Times New Roman"/>
                <a:sym typeface="Times New Roman"/>
              </a:rPr>
              <a:t>Regions </a:t>
            </a:r>
            <a:r>
              <a:rPr lang="en-US" sz="3200" dirty="0" smtClean="0">
                <a:solidFill>
                  <a:srgbClr val="000000"/>
                </a:solidFill>
                <a:latin typeface="Georgia" panose="02040502050405020303" pitchFamily="18" charset="0"/>
                <a:ea typeface="Times New Roman"/>
                <a:cs typeface="Times New Roman"/>
                <a:sym typeface="Times New Roman"/>
              </a:rPr>
              <a:t>1 &amp; 8	VCU		804-828-6947 </a:t>
            </a:r>
            <a:r>
              <a:rPr lang="en-US" sz="3200" dirty="0">
                <a:solidFill>
                  <a:srgbClr val="000000"/>
                </a:solidFill>
                <a:latin typeface="Georgia" panose="02040502050405020303" pitchFamily="18" charset="0"/>
                <a:ea typeface="Times New Roman"/>
                <a:cs typeface="Times New Roman"/>
                <a:sym typeface="Times New Roman"/>
              </a:rPr>
              <a:t>or 434-292-3723</a:t>
            </a:r>
            <a:endParaRPr sz="3200" dirty="0">
              <a:solidFill>
                <a:srgbClr val="000000"/>
              </a:solidFill>
              <a:latin typeface="Georgia" panose="02040502050405020303" pitchFamily="18" charset="0"/>
              <a:ea typeface="Times New Roman"/>
              <a:cs typeface="Times New Roman"/>
              <a:sym typeface="Times New Roman"/>
            </a:endParaRPr>
          </a:p>
          <a:p>
            <a:pPr marL="0" lvl="0" indent="0" algn="l" rtl="0">
              <a:spcBef>
                <a:spcPts val="1000"/>
              </a:spcBef>
              <a:spcAft>
                <a:spcPts val="0"/>
              </a:spcAft>
              <a:buNone/>
            </a:pPr>
            <a:r>
              <a:rPr lang="en-US" sz="3200" dirty="0">
                <a:solidFill>
                  <a:srgbClr val="000000"/>
                </a:solidFill>
                <a:latin typeface="Georgia" panose="02040502050405020303" pitchFamily="18" charset="0"/>
                <a:ea typeface="Times New Roman"/>
                <a:cs typeface="Times New Roman"/>
                <a:sym typeface="Times New Roman"/>
              </a:rPr>
              <a:t>Regions </a:t>
            </a:r>
            <a:r>
              <a:rPr lang="en-US" sz="3200" dirty="0" smtClean="0">
                <a:solidFill>
                  <a:srgbClr val="000000"/>
                </a:solidFill>
                <a:latin typeface="Georgia" panose="02040502050405020303" pitchFamily="18" charset="0"/>
                <a:ea typeface="Times New Roman"/>
                <a:cs typeface="Times New Roman"/>
                <a:sym typeface="Times New Roman"/>
              </a:rPr>
              <a:t>2 &amp; 3	ODU	757-683-4333</a:t>
            </a:r>
            <a:endParaRPr sz="3200" dirty="0">
              <a:solidFill>
                <a:srgbClr val="000000"/>
              </a:solidFill>
              <a:latin typeface="Georgia" panose="02040502050405020303" pitchFamily="18" charset="0"/>
              <a:ea typeface="Times New Roman"/>
              <a:cs typeface="Times New Roman"/>
              <a:sym typeface="Times New Roman"/>
            </a:endParaRPr>
          </a:p>
          <a:p>
            <a:pPr marL="0" lvl="0" indent="0" algn="l" rtl="0">
              <a:spcBef>
                <a:spcPts val="1000"/>
              </a:spcBef>
              <a:spcAft>
                <a:spcPts val="0"/>
              </a:spcAft>
              <a:buNone/>
            </a:pPr>
            <a:r>
              <a:rPr lang="en-US" sz="3200" dirty="0">
                <a:solidFill>
                  <a:srgbClr val="000000"/>
                </a:solidFill>
                <a:latin typeface="Georgia" panose="02040502050405020303" pitchFamily="18" charset="0"/>
                <a:ea typeface="Times New Roman"/>
                <a:cs typeface="Times New Roman"/>
                <a:sym typeface="Times New Roman"/>
              </a:rPr>
              <a:t>Region </a:t>
            </a:r>
            <a:r>
              <a:rPr lang="en-US" sz="3200" dirty="0" smtClean="0">
                <a:solidFill>
                  <a:srgbClr val="000000"/>
                </a:solidFill>
                <a:latin typeface="Georgia" panose="02040502050405020303" pitchFamily="18" charset="0"/>
                <a:ea typeface="Times New Roman"/>
                <a:cs typeface="Times New Roman"/>
                <a:sym typeface="Times New Roman"/>
              </a:rPr>
              <a:t>4		GMU	703-993-4496</a:t>
            </a:r>
            <a:endParaRPr sz="3200" dirty="0">
              <a:solidFill>
                <a:srgbClr val="000000"/>
              </a:solidFill>
              <a:latin typeface="Georgia" panose="02040502050405020303" pitchFamily="18" charset="0"/>
              <a:ea typeface="Times New Roman"/>
              <a:cs typeface="Times New Roman"/>
              <a:sym typeface="Times New Roman"/>
            </a:endParaRPr>
          </a:p>
          <a:p>
            <a:pPr marL="0" lvl="0" indent="0" algn="l" rtl="0">
              <a:spcBef>
                <a:spcPts val="1000"/>
              </a:spcBef>
              <a:spcAft>
                <a:spcPts val="0"/>
              </a:spcAft>
              <a:buNone/>
            </a:pPr>
            <a:r>
              <a:rPr lang="en-US" sz="3200" dirty="0">
                <a:solidFill>
                  <a:srgbClr val="000000"/>
                </a:solidFill>
                <a:latin typeface="Georgia" panose="02040502050405020303" pitchFamily="18" charset="0"/>
                <a:ea typeface="Times New Roman"/>
                <a:cs typeface="Times New Roman"/>
                <a:sym typeface="Times New Roman"/>
              </a:rPr>
              <a:t>Region </a:t>
            </a:r>
            <a:r>
              <a:rPr lang="en-US" sz="3200" dirty="0" smtClean="0">
                <a:solidFill>
                  <a:srgbClr val="000000"/>
                </a:solidFill>
                <a:latin typeface="Georgia" panose="02040502050405020303" pitchFamily="18" charset="0"/>
                <a:ea typeface="Times New Roman"/>
                <a:cs typeface="Times New Roman"/>
                <a:sym typeface="Times New Roman"/>
              </a:rPr>
              <a:t>5		JMU		540-568-6746</a:t>
            </a:r>
            <a:endParaRPr sz="3200" dirty="0">
              <a:solidFill>
                <a:srgbClr val="000000"/>
              </a:solidFill>
              <a:latin typeface="Georgia" panose="02040502050405020303" pitchFamily="18" charset="0"/>
              <a:ea typeface="Times New Roman"/>
              <a:cs typeface="Times New Roman"/>
              <a:sym typeface="Times New Roman"/>
            </a:endParaRPr>
          </a:p>
          <a:p>
            <a:pPr marL="0" lvl="0" indent="0" algn="l" rtl="0">
              <a:spcBef>
                <a:spcPts val="1000"/>
              </a:spcBef>
              <a:spcAft>
                <a:spcPts val="0"/>
              </a:spcAft>
              <a:buNone/>
            </a:pPr>
            <a:r>
              <a:rPr lang="en-US" sz="3200" dirty="0">
                <a:solidFill>
                  <a:srgbClr val="000000"/>
                </a:solidFill>
                <a:latin typeface="Georgia" panose="02040502050405020303" pitchFamily="18" charset="0"/>
                <a:ea typeface="Times New Roman"/>
                <a:cs typeface="Times New Roman"/>
                <a:sym typeface="Times New Roman"/>
              </a:rPr>
              <a:t>Regions </a:t>
            </a:r>
            <a:r>
              <a:rPr lang="en-US" sz="3200" dirty="0" smtClean="0">
                <a:solidFill>
                  <a:srgbClr val="000000"/>
                </a:solidFill>
                <a:latin typeface="Georgia" panose="02040502050405020303" pitchFamily="18" charset="0"/>
                <a:ea typeface="Times New Roman"/>
                <a:cs typeface="Times New Roman"/>
                <a:sym typeface="Times New Roman"/>
              </a:rPr>
              <a:t>6 &amp; 7	VT		540-231-5167</a:t>
            </a:r>
            <a:endParaRPr sz="3200" dirty="0">
              <a:solidFill>
                <a:srgbClr val="000000"/>
              </a:solidFill>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415600" y="395063"/>
            <a:ext cx="11360700" cy="763500"/>
          </a:xfrm>
          <a:prstGeom prst="rect">
            <a:avLst/>
          </a:prstGeom>
          <a:noFill/>
          <a:ln>
            <a:noFill/>
          </a:ln>
        </p:spPr>
        <p:txBody>
          <a:bodyPr spcFirstLastPara="1" wrap="square" lIns="91425" tIns="45700" rIns="91425" bIns="45700" anchor="ctr" anchorCtr="0">
            <a:noAutofit/>
          </a:bodyPr>
          <a:lstStyle/>
          <a:p>
            <a:pPr marL="0" lvl="0" indent="0" algn="l" rtl="0">
              <a:lnSpc>
                <a:spcPct val="89000"/>
              </a:lnSpc>
              <a:spcBef>
                <a:spcPts val="0"/>
              </a:spcBef>
              <a:spcAft>
                <a:spcPts val="0"/>
              </a:spcAft>
              <a:buClr>
                <a:srgbClr val="432A30"/>
              </a:buClr>
              <a:buSzPts val="4400"/>
              <a:buFont typeface="Source Sans Pro"/>
              <a:buNone/>
            </a:pPr>
            <a:endParaRPr sz="4400" dirty="0">
              <a:latin typeface="Georgia" panose="02040502050405020303" pitchFamily="18" charset="0"/>
              <a:ea typeface="Times New Roman"/>
              <a:cs typeface="Times New Roman"/>
              <a:sym typeface="Times New Roman"/>
            </a:endParaRPr>
          </a:p>
          <a:p>
            <a:pPr marL="0" lvl="0" indent="0" algn="ctr" rtl="0">
              <a:lnSpc>
                <a:spcPct val="89000"/>
              </a:lnSpc>
              <a:spcBef>
                <a:spcPts val="0"/>
              </a:spcBef>
              <a:spcAft>
                <a:spcPts val="0"/>
              </a:spcAft>
              <a:buClr>
                <a:srgbClr val="432A30"/>
              </a:buClr>
              <a:buSzPts val="4400"/>
              <a:buFont typeface="Source Sans Pro"/>
              <a:buNone/>
            </a:pPr>
            <a:r>
              <a:rPr lang="en-US" sz="4400" dirty="0">
                <a:solidFill>
                  <a:schemeClr val="dk1"/>
                </a:solidFill>
                <a:latin typeface="Georgia" panose="02040502050405020303" pitchFamily="18" charset="0"/>
                <a:ea typeface="Times New Roman"/>
                <a:cs typeface="Times New Roman"/>
                <a:sym typeface="Times New Roman"/>
              </a:rPr>
              <a:t>What is self-regulation?</a:t>
            </a:r>
            <a:br>
              <a:rPr lang="en-US" sz="4400" dirty="0">
                <a:solidFill>
                  <a:schemeClr val="dk1"/>
                </a:solidFill>
                <a:latin typeface="Georgia" panose="02040502050405020303" pitchFamily="18" charset="0"/>
                <a:ea typeface="Times New Roman"/>
                <a:cs typeface="Times New Roman"/>
                <a:sym typeface="Times New Roman"/>
              </a:rPr>
            </a:br>
            <a:endParaRPr sz="4400" dirty="0">
              <a:solidFill>
                <a:schemeClr val="dk1"/>
              </a:solidFill>
              <a:latin typeface="Georgia" panose="02040502050405020303" pitchFamily="18" charset="0"/>
              <a:ea typeface="Times New Roman"/>
              <a:cs typeface="Times New Roman"/>
              <a:sym typeface="Times New Roman"/>
            </a:endParaRPr>
          </a:p>
        </p:txBody>
      </p:sp>
      <p:sp>
        <p:nvSpPr>
          <p:cNvPr id="107" name="Google Shape;107;p20"/>
          <p:cNvSpPr txBox="1">
            <a:spLocks noGrp="1"/>
          </p:cNvSpPr>
          <p:nvPr>
            <p:ph type="body" idx="1"/>
          </p:nvPr>
        </p:nvSpPr>
        <p:spPr>
          <a:xfrm>
            <a:off x="415600" y="1536633"/>
            <a:ext cx="5333100" cy="4555200"/>
          </a:xfrm>
          <a:prstGeom prst="rect">
            <a:avLst/>
          </a:prstGeom>
          <a:noFill/>
          <a:ln>
            <a:noFill/>
          </a:ln>
        </p:spPr>
        <p:txBody>
          <a:bodyPr spcFirstLastPara="1" wrap="square" lIns="91425" tIns="45700" rIns="91425" bIns="45700" anchor="ctr" anchorCtr="0">
            <a:noAutofit/>
          </a:bodyPr>
          <a:lstStyle/>
          <a:p>
            <a:pPr marL="457200" lvl="0" indent="0" algn="l" rtl="0">
              <a:lnSpc>
                <a:spcPct val="100000"/>
              </a:lnSpc>
              <a:spcBef>
                <a:spcPts val="0"/>
              </a:spcBef>
              <a:spcAft>
                <a:spcPts val="0"/>
              </a:spcAft>
              <a:buSzPts val="1800"/>
              <a:buNone/>
            </a:pPr>
            <a:r>
              <a:rPr lang="en-US" sz="3600" dirty="0">
                <a:solidFill>
                  <a:schemeClr val="dk1"/>
                </a:solidFill>
                <a:latin typeface="Georgia" panose="02040502050405020303" pitchFamily="18" charset="0"/>
                <a:ea typeface="Times New Roman"/>
                <a:cs typeface="Times New Roman"/>
                <a:sym typeface="Times New Roman"/>
              </a:rPr>
              <a:t>A complex process that allows individuals to consciously control their thoughts, emotions, and actions. </a:t>
            </a:r>
            <a:endParaRPr sz="3200" dirty="0">
              <a:solidFill>
                <a:schemeClr val="dk1"/>
              </a:solidFill>
              <a:latin typeface="Georgia" panose="02040502050405020303" pitchFamily="18" charset="0"/>
              <a:ea typeface="Times New Roman"/>
              <a:cs typeface="Times New Roman"/>
              <a:sym typeface="Times New Roman"/>
            </a:endParaRPr>
          </a:p>
        </p:txBody>
      </p:sp>
      <p:pic>
        <p:nvPicPr>
          <p:cNvPr id="109" name="Google Shape;109;p20" descr="&quot;&quot;"/>
          <p:cNvPicPr preferRelativeResize="0"/>
          <p:nvPr/>
        </p:nvPicPr>
        <p:blipFill rotWithShape="1">
          <a:blip r:embed="rId3">
            <a:alphaModFix/>
          </a:blip>
          <a:srcRect l="4120" r="4111"/>
          <a:stretch/>
        </p:blipFill>
        <p:spPr>
          <a:xfrm>
            <a:off x="6037243" y="1497900"/>
            <a:ext cx="5739057" cy="398850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14"/>
        <p:cNvGrpSpPr/>
        <p:nvPr/>
      </p:nvGrpSpPr>
      <p:grpSpPr>
        <a:xfrm>
          <a:off x="0" y="0"/>
          <a:ext cx="0" cy="0"/>
          <a:chOff x="0" y="0"/>
          <a:chExt cx="0" cy="0"/>
        </a:xfrm>
      </p:grpSpPr>
      <p:sp>
        <p:nvSpPr>
          <p:cNvPr id="2" name="Title 1"/>
          <p:cNvSpPr>
            <a:spLocks noGrp="1"/>
          </p:cNvSpPr>
          <p:nvPr>
            <p:ph type="title"/>
          </p:nvPr>
        </p:nvSpPr>
        <p:spPr>
          <a:xfrm>
            <a:off x="623455" y="237576"/>
            <a:ext cx="10515600" cy="1088123"/>
          </a:xfrm>
        </p:spPr>
        <p:txBody>
          <a:bodyPr/>
          <a:lstStyle/>
          <a:p>
            <a:pPr algn="ctr"/>
            <a:r>
              <a:rPr lang="en-US" sz="4400" dirty="0" smtClean="0">
                <a:latin typeface="Georgia" panose="02040502050405020303" pitchFamily="18" charset="0"/>
                <a:hlinkClick r:id="rId3"/>
              </a:rPr>
              <a:t>Executive Functioning </a:t>
            </a:r>
            <a:endParaRPr lang="en-US" sz="4400" dirty="0">
              <a:latin typeface="Georgia" panose="02040502050405020303" pitchFamily="18" charset="0"/>
            </a:endParaRPr>
          </a:p>
        </p:txBody>
      </p:sp>
      <p:sp>
        <p:nvSpPr>
          <p:cNvPr id="117" name="Google Shape;117;p21"/>
          <p:cNvSpPr txBox="1"/>
          <p:nvPr/>
        </p:nvSpPr>
        <p:spPr>
          <a:xfrm>
            <a:off x="1" y="5835448"/>
            <a:ext cx="10557164" cy="491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2400" i="0" u="none" strike="noStrike" cap="none" dirty="0">
                <a:solidFill>
                  <a:srgbClr val="000000"/>
                </a:solidFill>
                <a:latin typeface="Georgia" panose="02040502050405020303" pitchFamily="18" charset="0"/>
                <a:ea typeface="Times New Roman"/>
                <a:cs typeface="Times New Roman"/>
                <a:sym typeface="Times New Roman"/>
              </a:rPr>
              <a:t>Retrieved from </a:t>
            </a:r>
            <a:r>
              <a:rPr lang="en-US" sz="2400" i="0" u="sng" strike="noStrike" cap="none" dirty="0">
                <a:solidFill>
                  <a:schemeClr val="hlink"/>
                </a:solidFill>
                <a:latin typeface="Georgia" panose="02040502050405020303" pitchFamily="18" charset="0"/>
                <a:ea typeface="Times New Roman"/>
                <a:cs typeface="Times New Roman"/>
                <a:sym typeface="Times New Roman"/>
                <a:hlinkClick r:id="rId3" tooltip="web link"/>
              </a:rPr>
              <a:t>https://developingchild.harvard.edu/science/key-concepts/executive-function/</a:t>
            </a:r>
            <a:endParaRPr sz="2400" i="0" u="none" strike="noStrike" cap="none" dirty="0">
              <a:solidFill>
                <a:srgbClr val="000000"/>
              </a:solidFill>
              <a:latin typeface="Georgia" panose="02040502050405020303" pitchFamily="18" charset="0"/>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endParaRPr sz="2400" b="0" i="0" u="none" strike="noStrike" cap="none" dirty="0">
              <a:solidFill>
                <a:srgbClr val="000000"/>
              </a:solidFill>
              <a:latin typeface="Georgia" panose="02040502050405020303" pitchFamily="18" charset="0"/>
              <a:sym typeface="Arial"/>
            </a:endParaRPr>
          </a:p>
        </p:txBody>
      </p:sp>
      <p:pic>
        <p:nvPicPr>
          <p:cNvPr id="3" name="Picture 2" descr="&quot;&quot;"/>
          <p:cNvPicPr>
            <a:picLocks noChangeAspect="1"/>
          </p:cNvPicPr>
          <p:nvPr/>
        </p:nvPicPr>
        <p:blipFill>
          <a:blip r:embed="rId4"/>
          <a:stretch>
            <a:fillRect/>
          </a:stretch>
        </p:blipFill>
        <p:spPr>
          <a:xfrm>
            <a:off x="2830874" y="1325699"/>
            <a:ext cx="6080844" cy="406464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415600" y="306928"/>
            <a:ext cx="11360700" cy="763500"/>
          </a:xfrm>
          <a:prstGeom prst="rect">
            <a:avLst/>
          </a:prstGeom>
          <a:noFill/>
          <a:ln>
            <a:noFill/>
          </a:ln>
        </p:spPr>
        <p:txBody>
          <a:bodyPr spcFirstLastPara="1" wrap="square" lIns="91425" tIns="45700" rIns="91425" bIns="45700" anchor="ctr" anchorCtr="0">
            <a:noAutofit/>
          </a:bodyPr>
          <a:lstStyle/>
          <a:p>
            <a:pPr marL="0" lvl="0" indent="0" algn="l" rtl="0">
              <a:lnSpc>
                <a:spcPct val="89000"/>
              </a:lnSpc>
              <a:spcBef>
                <a:spcPts val="0"/>
              </a:spcBef>
              <a:spcAft>
                <a:spcPts val="0"/>
              </a:spcAft>
              <a:buSzPts val="1800"/>
              <a:buNone/>
            </a:pPr>
            <a:endParaRPr dirty="0">
              <a:solidFill>
                <a:schemeClr val="dk1"/>
              </a:solidFill>
              <a:latin typeface="Georgia" panose="02040502050405020303" pitchFamily="18" charset="0"/>
              <a:ea typeface="Times New Roman"/>
              <a:cs typeface="Times New Roman"/>
              <a:sym typeface="Times New Roman"/>
            </a:endParaRPr>
          </a:p>
          <a:p>
            <a:pPr marL="0" lvl="0" indent="0" algn="ctr" rtl="0">
              <a:lnSpc>
                <a:spcPct val="89000"/>
              </a:lnSpc>
              <a:spcBef>
                <a:spcPts val="0"/>
              </a:spcBef>
              <a:spcAft>
                <a:spcPts val="0"/>
              </a:spcAft>
              <a:buClr>
                <a:srgbClr val="432A30"/>
              </a:buClr>
              <a:buSzPts val="4400"/>
              <a:buFont typeface="Source Sans Pro"/>
              <a:buNone/>
            </a:pPr>
            <a:r>
              <a:rPr lang="en-US" sz="4400" dirty="0">
                <a:latin typeface="Georgia" panose="02040502050405020303" pitchFamily="18" charset="0"/>
                <a:ea typeface="Times New Roman"/>
                <a:cs typeface="Times New Roman"/>
                <a:sym typeface="Times New Roman"/>
              </a:rPr>
              <a:t>The Importance of Self-Regulation Skills</a:t>
            </a:r>
            <a:endParaRPr sz="4400" dirty="0">
              <a:solidFill>
                <a:schemeClr val="dk1"/>
              </a:solidFill>
              <a:latin typeface="Georgia" panose="02040502050405020303" pitchFamily="18" charset="0"/>
              <a:ea typeface="Times New Roman"/>
              <a:cs typeface="Times New Roman"/>
              <a:sym typeface="Times New Roman"/>
            </a:endParaRPr>
          </a:p>
          <a:p>
            <a:pPr marL="0" lvl="0" indent="0" algn="l" rtl="0">
              <a:lnSpc>
                <a:spcPct val="90000"/>
              </a:lnSpc>
              <a:spcBef>
                <a:spcPts val="0"/>
              </a:spcBef>
              <a:spcAft>
                <a:spcPts val="0"/>
              </a:spcAft>
              <a:buSzPts val="1800"/>
              <a:buNone/>
            </a:pPr>
            <a:endParaRPr dirty="0">
              <a:solidFill>
                <a:schemeClr val="dk1"/>
              </a:solidFill>
              <a:latin typeface="Georgia" panose="02040502050405020303" pitchFamily="18" charset="0"/>
              <a:ea typeface="Times New Roman"/>
              <a:cs typeface="Times New Roman"/>
              <a:sym typeface="Times New Roman"/>
            </a:endParaRPr>
          </a:p>
        </p:txBody>
      </p:sp>
      <p:sp>
        <p:nvSpPr>
          <p:cNvPr id="126" name="Google Shape;126;p22"/>
          <p:cNvSpPr txBox="1">
            <a:spLocks noGrp="1"/>
          </p:cNvSpPr>
          <p:nvPr>
            <p:ph type="body" idx="2"/>
          </p:nvPr>
        </p:nvSpPr>
        <p:spPr>
          <a:xfrm>
            <a:off x="6696588" y="1536625"/>
            <a:ext cx="5333100" cy="45552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0"/>
              </a:spcAft>
              <a:buNone/>
            </a:pPr>
            <a:r>
              <a:rPr lang="en-US" sz="3600" dirty="0">
                <a:solidFill>
                  <a:srgbClr val="000000"/>
                </a:solidFill>
                <a:latin typeface="Georgia" panose="02040502050405020303" pitchFamily="18" charset="0"/>
                <a:ea typeface="Times New Roman"/>
                <a:cs typeface="Times New Roman"/>
                <a:sym typeface="Times New Roman"/>
              </a:rPr>
              <a:t>Self-regulation allows us to integrate all three aspects of executive function into behavior.</a:t>
            </a:r>
            <a:endParaRPr sz="3600" dirty="0">
              <a:solidFill>
                <a:srgbClr val="000000"/>
              </a:solidFill>
              <a:latin typeface="Georgia" panose="02040502050405020303" pitchFamily="18" charset="0"/>
              <a:ea typeface="Times New Roman"/>
              <a:cs typeface="Times New Roman"/>
              <a:sym typeface="Times New Roman"/>
            </a:endParaRPr>
          </a:p>
          <a:p>
            <a:pPr marL="0" lvl="0" indent="0" algn="l" rtl="0">
              <a:spcBef>
                <a:spcPts val="0"/>
              </a:spcBef>
              <a:spcAft>
                <a:spcPts val="0"/>
              </a:spcAft>
              <a:buNone/>
            </a:pPr>
            <a:r>
              <a:rPr lang="en-US" sz="3600" dirty="0">
                <a:solidFill>
                  <a:srgbClr val="000000"/>
                </a:solidFill>
                <a:latin typeface="Georgia" panose="02040502050405020303" pitchFamily="18" charset="0"/>
                <a:ea typeface="Times New Roman"/>
                <a:cs typeface="Times New Roman"/>
                <a:sym typeface="Times New Roman"/>
              </a:rPr>
              <a:t> </a:t>
            </a:r>
            <a:endParaRPr sz="2400" dirty="0">
              <a:solidFill>
                <a:srgbClr val="000000"/>
              </a:solidFill>
              <a:latin typeface="Georgia" panose="02040502050405020303" pitchFamily="18" charset="0"/>
              <a:ea typeface="Times New Roman"/>
              <a:cs typeface="Times New Roman"/>
              <a:sym typeface="Times New Roman"/>
            </a:endParaRPr>
          </a:p>
        </p:txBody>
      </p:sp>
      <p:pic>
        <p:nvPicPr>
          <p:cNvPr id="125" name="Google Shape;125;p22" descr="&quot;&quot;"/>
          <p:cNvPicPr preferRelativeResize="0"/>
          <p:nvPr/>
        </p:nvPicPr>
        <p:blipFill>
          <a:blip r:embed="rId3">
            <a:alphaModFix/>
          </a:blip>
          <a:stretch>
            <a:fillRect/>
          </a:stretch>
        </p:blipFill>
        <p:spPr>
          <a:xfrm>
            <a:off x="320624" y="1568650"/>
            <a:ext cx="6256446" cy="4677914"/>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xfrm>
            <a:off x="294414" y="373029"/>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4400" dirty="0">
                <a:latin typeface="Georgia" panose="02040502050405020303" pitchFamily="18" charset="0"/>
                <a:ea typeface="Times New Roman"/>
                <a:cs typeface="Times New Roman"/>
                <a:sym typeface="Times New Roman"/>
              </a:rPr>
              <a:t>Factors That Influence Self-Regulation Skills</a:t>
            </a:r>
            <a:endParaRPr sz="4400" dirty="0">
              <a:latin typeface="Georgia" panose="02040502050405020303" pitchFamily="18" charset="0"/>
              <a:ea typeface="Times New Roman"/>
              <a:cs typeface="Times New Roman"/>
              <a:sym typeface="Times New Roman"/>
            </a:endParaRPr>
          </a:p>
        </p:txBody>
      </p:sp>
      <p:sp>
        <p:nvSpPr>
          <p:cNvPr id="133" name="Google Shape;133;p23"/>
          <p:cNvSpPr txBox="1">
            <a:spLocks noGrp="1"/>
          </p:cNvSpPr>
          <p:nvPr>
            <p:ph type="body" idx="1"/>
          </p:nvPr>
        </p:nvSpPr>
        <p:spPr>
          <a:xfrm>
            <a:off x="415600" y="1806766"/>
            <a:ext cx="5333100" cy="4742267"/>
          </a:xfrm>
          <a:prstGeom prst="rect">
            <a:avLst/>
          </a:prstGeom>
        </p:spPr>
        <p:txBody>
          <a:bodyPr spcFirstLastPara="1" wrap="square" lIns="121900" tIns="121900" rIns="121900" bIns="121900" anchor="t" anchorCtr="0">
            <a:noAutofit/>
          </a:bodyPr>
          <a:lstStyle/>
          <a:p>
            <a:pPr lvl="0" indent="-457200" algn="l" rtl="0">
              <a:lnSpc>
                <a:spcPct val="100000"/>
              </a:lnSpc>
              <a:spcBef>
                <a:spcPts val="0"/>
              </a:spcBef>
              <a:spcAft>
                <a:spcPts val="0"/>
              </a:spcAft>
              <a:buClr>
                <a:srgbClr val="000000"/>
              </a:buClr>
              <a:buSzPts val="3600"/>
              <a:buFont typeface="Arial" panose="020B0604020202020204" pitchFamily="34" charset="0"/>
              <a:buChar char="•"/>
            </a:pPr>
            <a:r>
              <a:rPr lang="en-US" sz="3600" dirty="0">
                <a:solidFill>
                  <a:srgbClr val="000000"/>
                </a:solidFill>
                <a:latin typeface="Georgia" panose="02040502050405020303" pitchFamily="18" charset="0"/>
                <a:ea typeface="Times New Roman"/>
                <a:cs typeface="Times New Roman"/>
                <a:sym typeface="Times New Roman"/>
              </a:rPr>
              <a:t>Child’s developmental stage </a:t>
            </a:r>
            <a:endParaRPr lang="en-US" sz="3600" dirty="0" smtClean="0">
              <a:solidFill>
                <a:srgbClr val="000000"/>
              </a:solidFill>
              <a:latin typeface="Georgia" panose="02040502050405020303" pitchFamily="18" charset="0"/>
              <a:ea typeface="Times New Roman"/>
              <a:cs typeface="Times New Roman"/>
              <a:sym typeface="Times New Roman"/>
            </a:endParaRPr>
          </a:p>
          <a:p>
            <a:pPr lvl="0" indent="-457200" algn="l" rtl="0">
              <a:lnSpc>
                <a:spcPct val="100000"/>
              </a:lnSpc>
              <a:spcBef>
                <a:spcPts val="0"/>
              </a:spcBef>
              <a:spcAft>
                <a:spcPts val="0"/>
              </a:spcAft>
              <a:buClr>
                <a:srgbClr val="000000"/>
              </a:buClr>
              <a:buSzPts val="3600"/>
              <a:buFont typeface="Arial" panose="020B0604020202020204" pitchFamily="34" charset="0"/>
              <a:buChar char="•"/>
            </a:pPr>
            <a:endParaRPr sz="1800" dirty="0">
              <a:solidFill>
                <a:srgbClr val="000000"/>
              </a:solidFill>
              <a:latin typeface="Georgia" panose="02040502050405020303" pitchFamily="18" charset="0"/>
              <a:ea typeface="Times New Roman"/>
              <a:cs typeface="Times New Roman"/>
              <a:sym typeface="Times New Roman"/>
            </a:endParaRPr>
          </a:p>
          <a:p>
            <a:pPr lvl="0" indent="-457200" algn="l" rtl="0">
              <a:lnSpc>
                <a:spcPct val="100000"/>
              </a:lnSpc>
              <a:spcBef>
                <a:spcPts val="0"/>
              </a:spcBef>
              <a:spcAft>
                <a:spcPts val="0"/>
              </a:spcAft>
              <a:buClr>
                <a:srgbClr val="000000"/>
              </a:buClr>
              <a:buSzPts val="3600"/>
              <a:buFont typeface="Arial" panose="020B0604020202020204" pitchFamily="34" charset="0"/>
              <a:buChar char="•"/>
            </a:pPr>
            <a:r>
              <a:rPr lang="en-US" sz="3600" dirty="0">
                <a:solidFill>
                  <a:srgbClr val="000000"/>
                </a:solidFill>
                <a:latin typeface="Georgia" panose="02040502050405020303" pitchFamily="18" charset="0"/>
                <a:ea typeface="Times New Roman"/>
                <a:cs typeface="Times New Roman"/>
                <a:sym typeface="Times New Roman"/>
              </a:rPr>
              <a:t>Environmental </a:t>
            </a:r>
            <a:r>
              <a:rPr lang="en-US" sz="3600" dirty="0" smtClean="0">
                <a:solidFill>
                  <a:srgbClr val="000000"/>
                </a:solidFill>
                <a:latin typeface="Georgia" panose="02040502050405020303" pitchFamily="18" charset="0"/>
                <a:ea typeface="Times New Roman"/>
                <a:cs typeface="Times New Roman"/>
                <a:sym typeface="Times New Roman"/>
              </a:rPr>
              <a:t>circumstances</a:t>
            </a:r>
          </a:p>
          <a:p>
            <a:pPr lvl="0" indent="-457200" algn="l" rtl="0">
              <a:lnSpc>
                <a:spcPct val="100000"/>
              </a:lnSpc>
              <a:spcBef>
                <a:spcPts val="0"/>
              </a:spcBef>
              <a:spcAft>
                <a:spcPts val="0"/>
              </a:spcAft>
              <a:buClr>
                <a:srgbClr val="000000"/>
              </a:buClr>
              <a:buSzPts val="3600"/>
              <a:buFont typeface="Arial" panose="020B0604020202020204" pitchFamily="34" charset="0"/>
              <a:buChar char="•"/>
            </a:pPr>
            <a:endParaRPr sz="1800" dirty="0">
              <a:solidFill>
                <a:srgbClr val="000000"/>
              </a:solidFill>
              <a:latin typeface="Georgia" panose="02040502050405020303" pitchFamily="18" charset="0"/>
              <a:ea typeface="Times New Roman"/>
              <a:cs typeface="Times New Roman"/>
              <a:sym typeface="Times New Roman"/>
            </a:endParaRPr>
          </a:p>
          <a:p>
            <a:pPr lvl="0" indent="-457200" algn="l" rtl="0">
              <a:lnSpc>
                <a:spcPct val="100000"/>
              </a:lnSpc>
              <a:spcBef>
                <a:spcPts val="0"/>
              </a:spcBef>
              <a:spcAft>
                <a:spcPts val="0"/>
              </a:spcAft>
              <a:buClr>
                <a:srgbClr val="000000"/>
              </a:buClr>
              <a:buSzPts val="3600"/>
              <a:buFont typeface="Arial" panose="020B0604020202020204" pitchFamily="34" charset="0"/>
              <a:buChar char="•"/>
            </a:pPr>
            <a:r>
              <a:rPr lang="en-US" sz="3600" dirty="0">
                <a:solidFill>
                  <a:srgbClr val="000000"/>
                </a:solidFill>
                <a:latin typeface="Georgia" panose="02040502050405020303" pitchFamily="18" charset="0"/>
                <a:ea typeface="Times New Roman"/>
                <a:cs typeface="Times New Roman"/>
                <a:sym typeface="Times New Roman"/>
              </a:rPr>
              <a:t>Individual differences </a:t>
            </a:r>
            <a:endParaRPr sz="3600" dirty="0">
              <a:solidFill>
                <a:srgbClr val="000000"/>
              </a:solidFill>
              <a:latin typeface="Georgia" panose="02040502050405020303" pitchFamily="18" charset="0"/>
              <a:ea typeface="Times New Roman"/>
              <a:cs typeface="Times New Roman"/>
              <a:sym typeface="Times New Roman"/>
            </a:endParaRPr>
          </a:p>
        </p:txBody>
      </p:sp>
      <p:pic>
        <p:nvPicPr>
          <p:cNvPr id="134" name="Google Shape;134;p23" descr="&quot;&quot;"/>
          <p:cNvPicPr preferRelativeResize="0"/>
          <p:nvPr/>
        </p:nvPicPr>
        <p:blipFill>
          <a:blip r:embed="rId3">
            <a:alphaModFix/>
          </a:blip>
          <a:stretch>
            <a:fillRect/>
          </a:stretch>
        </p:blipFill>
        <p:spPr>
          <a:xfrm>
            <a:off x="6061513" y="1498296"/>
            <a:ext cx="4845186" cy="402323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4"/>
          <p:cNvSpPr txBox="1">
            <a:spLocks noGrp="1"/>
          </p:cNvSpPr>
          <p:nvPr>
            <p:ph type="title"/>
          </p:nvPr>
        </p:nvSpPr>
        <p:spPr>
          <a:xfrm>
            <a:off x="838200" y="265973"/>
            <a:ext cx="10515600" cy="912832"/>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400" dirty="0">
                <a:latin typeface="Georgia" panose="02040502050405020303" pitchFamily="18" charset="0"/>
                <a:ea typeface="Times New Roman"/>
                <a:cs typeface="Times New Roman"/>
                <a:sym typeface="Times New Roman"/>
              </a:rPr>
              <a:t>Characteristics of Self-Regulation</a:t>
            </a:r>
            <a:endParaRPr sz="4400" dirty="0">
              <a:latin typeface="Georgia" panose="02040502050405020303" pitchFamily="18" charset="0"/>
              <a:ea typeface="Times New Roman"/>
              <a:cs typeface="Times New Roman"/>
              <a:sym typeface="Times New Roman"/>
            </a:endParaRPr>
          </a:p>
        </p:txBody>
      </p:sp>
      <p:pic>
        <p:nvPicPr>
          <p:cNvPr id="143" name="Google Shape;143;p24" descr="&quot;&quot;"/>
          <p:cNvPicPr preferRelativeResize="0"/>
          <p:nvPr/>
        </p:nvPicPr>
        <p:blipFill>
          <a:blip r:embed="rId3">
            <a:alphaModFix/>
          </a:blip>
          <a:stretch>
            <a:fillRect/>
          </a:stretch>
        </p:blipFill>
        <p:spPr>
          <a:xfrm>
            <a:off x="2280491" y="1476262"/>
            <a:ext cx="7833905" cy="4842614"/>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TotalTime>
  <Words>4179</Words>
  <Application>Microsoft Office PowerPoint</Application>
  <PresentationFormat>Widescreen</PresentationFormat>
  <Paragraphs>443</Paragraphs>
  <Slides>41</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Times</vt:lpstr>
      <vt:lpstr>Arial</vt:lpstr>
      <vt:lpstr>Source Sans Pro</vt:lpstr>
      <vt:lpstr>Times New Roman</vt:lpstr>
      <vt:lpstr>Calibri</vt:lpstr>
      <vt:lpstr>Georgia</vt:lpstr>
      <vt:lpstr>Simple Light</vt:lpstr>
      <vt:lpstr>Inclusive Placement Opportunities  for Preschoolers:  A Systems Approach to Preschool Inclusive Practices </vt:lpstr>
      <vt:lpstr>Module 5: Fostering Self-Regulation in Young Children</vt:lpstr>
      <vt:lpstr>Learning Objectives</vt:lpstr>
      <vt:lpstr>What pushes your hot button?</vt:lpstr>
      <vt:lpstr> What is self-regulation? </vt:lpstr>
      <vt:lpstr>Executive Functioning </vt:lpstr>
      <vt:lpstr> The Importance of Self-Regulation Skills </vt:lpstr>
      <vt:lpstr>Factors That Influence Self-Regulation Skills</vt:lpstr>
      <vt:lpstr>Characteristics of Self-Regulation</vt:lpstr>
      <vt:lpstr>Co-Regulation</vt:lpstr>
      <vt:lpstr>Co-Regulation Coaching </vt:lpstr>
      <vt:lpstr>Children with Disabilities</vt:lpstr>
      <vt:lpstr>The Role of Social-Emotional Development</vt:lpstr>
      <vt:lpstr> The Pyramid Model </vt:lpstr>
      <vt:lpstr> Nurturing and Responsive Relationships </vt:lpstr>
      <vt:lpstr>Practices to Create A Caring Community</vt:lpstr>
      <vt:lpstr>High Quality Supportive Environments </vt:lpstr>
      <vt:lpstr>Give Positive Feedback at a Ratio of 5:1 </vt:lpstr>
      <vt:lpstr>The Pyramid Model (Blue Tier 1)</vt:lpstr>
      <vt:lpstr>Follow a Predictable Schedule</vt:lpstr>
      <vt:lpstr>Avoid Scheduling Pitfalls </vt:lpstr>
      <vt:lpstr>Activity: Group Problem Solving </vt:lpstr>
      <vt:lpstr>Classroom Rules and Expectations </vt:lpstr>
      <vt:lpstr>Establishing Classroom Rules </vt:lpstr>
      <vt:lpstr>Behavior Matrix Across Routines, Slide 1</vt:lpstr>
      <vt:lpstr>Behavior Matrix Across Routines, Slide 2</vt:lpstr>
      <vt:lpstr>Behavior Matrix Across Settings</vt:lpstr>
      <vt:lpstr>Benefits of Using A Behavior Matrix</vt:lpstr>
      <vt:lpstr>Teaching Behavior Expectations </vt:lpstr>
      <vt:lpstr>When NOT to Teach Social Skills</vt:lpstr>
      <vt:lpstr>Teaching Rules in Context</vt:lpstr>
      <vt:lpstr>Direct Teaching  </vt:lpstr>
      <vt:lpstr>When To Teach</vt:lpstr>
      <vt:lpstr>Systematic Instruction </vt:lpstr>
      <vt:lpstr>Individualized Support</vt:lpstr>
      <vt:lpstr>Exit Ticket </vt:lpstr>
      <vt:lpstr>Resources</vt:lpstr>
      <vt:lpstr>References</vt:lpstr>
      <vt:lpstr>References, Slide 1</vt:lpstr>
      <vt:lpstr>References, Slide 2</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Jacqueline Kilkeary</dc:creator>
  <cp:lastModifiedBy>Jacqueline Kilkeary</cp:lastModifiedBy>
  <cp:revision>41</cp:revision>
  <dcterms:modified xsi:type="dcterms:W3CDTF">2019-07-01T00:46:31Z</dcterms:modified>
</cp:coreProperties>
</file>